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62" r:id="rId5"/>
  </p:sldMasterIdLst>
  <p:notesMasterIdLst>
    <p:notesMasterId r:id="rId58"/>
  </p:notesMasterIdLst>
  <p:sldIdLst>
    <p:sldId id="4293" r:id="rId6"/>
    <p:sldId id="268" r:id="rId7"/>
    <p:sldId id="446" r:id="rId8"/>
    <p:sldId id="451" r:id="rId9"/>
    <p:sldId id="453" r:id="rId10"/>
    <p:sldId id="449" r:id="rId11"/>
    <p:sldId id="274" r:id="rId12"/>
    <p:sldId id="277" r:id="rId13"/>
    <p:sldId id="283" r:id="rId14"/>
    <p:sldId id="454" r:id="rId15"/>
    <p:sldId id="285" r:id="rId16"/>
    <p:sldId id="280" r:id="rId17"/>
    <p:sldId id="457" r:id="rId18"/>
    <p:sldId id="4286" r:id="rId19"/>
    <p:sldId id="4284" r:id="rId20"/>
    <p:sldId id="309" r:id="rId21"/>
    <p:sldId id="4290" r:id="rId22"/>
    <p:sldId id="4287" r:id="rId23"/>
    <p:sldId id="286" r:id="rId24"/>
    <p:sldId id="281" r:id="rId25"/>
    <p:sldId id="447" r:id="rId26"/>
    <p:sldId id="4291" r:id="rId27"/>
    <p:sldId id="288" r:id="rId28"/>
    <p:sldId id="287" r:id="rId29"/>
    <p:sldId id="4288" r:id="rId30"/>
    <p:sldId id="292" r:id="rId31"/>
    <p:sldId id="300" r:id="rId32"/>
    <p:sldId id="301" r:id="rId33"/>
    <p:sldId id="278" r:id="rId34"/>
    <p:sldId id="459" r:id="rId35"/>
    <p:sldId id="458" r:id="rId36"/>
    <p:sldId id="293" r:id="rId37"/>
    <p:sldId id="304" r:id="rId38"/>
    <p:sldId id="294" r:id="rId39"/>
    <p:sldId id="295" r:id="rId40"/>
    <p:sldId id="455" r:id="rId41"/>
    <p:sldId id="305" r:id="rId42"/>
    <p:sldId id="306" r:id="rId43"/>
    <p:sldId id="298" r:id="rId44"/>
    <p:sldId id="299" r:id="rId45"/>
    <p:sldId id="4282" r:id="rId46"/>
    <p:sldId id="307" r:id="rId47"/>
    <p:sldId id="4283" r:id="rId48"/>
    <p:sldId id="310" r:id="rId49"/>
    <p:sldId id="450" r:id="rId50"/>
    <p:sldId id="267" r:id="rId51"/>
    <p:sldId id="314" r:id="rId52"/>
    <p:sldId id="312" r:id="rId53"/>
    <p:sldId id="456" r:id="rId54"/>
    <p:sldId id="273" r:id="rId55"/>
    <p:sldId id="315" r:id="rId56"/>
    <p:sldId id="4292" r:id="rId57"/>
  </p:sldIdLst>
  <p:sldSz cx="14630400" cy="8229600"/>
  <p:notesSz cx="8229600" cy="14630400"/>
  <p:embeddedFontLst>
    <p:embeddedFont>
      <p:font typeface="Montserrat" panose="00000500000000000000" pitchFamily="2" charset="0"/>
      <p:regular r:id="rId59"/>
      <p:bold r:id="rId60"/>
      <p:italic r:id="rId61"/>
      <p:boldItalic r:id="rId62"/>
    </p:embeddedFont>
    <p:embeddedFont>
      <p:font typeface="Museo Slab 900" panose="02000000000000000000" charset="0"/>
      <p:regular r:id="rId63"/>
      <p:italic r:id="rId64"/>
    </p:embeddedFont>
    <p:embeddedFont>
      <p:font typeface="Proxima Nova" panose="02000506030000020004" charset="0"/>
      <p:bold r:id="rId65"/>
    </p:embeddedFont>
    <p:embeddedFont>
      <p:font typeface="Segoe UI" panose="020B0502040204020203" pitchFamily="34"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6C0304-4C6F-137D-FA3A-B63C3E469EEA}" name="Andy Hale" initials="" userId="S::andy.hale@gpex.com.au::f95dd038-8a1a-4d18-93fb-1ebeacb8b775" providerId="AD"/>
  <p188:author id="{DBB82F8D-0B6D-7ABF-90E5-8551AEFFE2DF}" name="Amanda Pearson" initials="AP" userId="S::Amanda.Pearson@gpex.com.au::425ad00b-6c68-45e2-83ed-1fe7bfdb2cbf" providerId="AD"/>
  <p188:author id="{1B0BB4B8-3FE4-2E7C-AFBC-898FAB3E63D8}" name="Sally Browne" initials="SB" userId="S::Sally.Browne@gpex.com.au::3b19b21c-32bd-42f3-8c71-a38facd669b1" providerId="AD"/>
  <p188:author id="{823AC1F5-D9DB-B8CC-9BA8-0C2E7B552E71}" name="Dr Maya Luks" initials="DL" userId="S::maya.luks@gpex.com.au::3da5a6ab-02bd-4405-b129-428b2c1580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06A"/>
    <a:srgbClr val="7AADD3"/>
    <a:srgbClr val="DD390E"/>
    <a:srgbClr val="F6871F"/>
    <a:srgbClr val="2D7FA2"/>
    <a:srgbClr val="CEDC00"/>
    <a:srgbClr val="108FB9"/>
    <a:srgbClr val="188DB8"/>
    <a:srgbClr val="2E7EA8"/>
    <a:srgbClr val="DD3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62591" autoAdjust="0"/>
  </p:normalViewPr>
  <p:slideViewPr>
    <p:cSldViewPr snapToGrid="0">
      <p:cViewPr varScale="1">
        <p:scale>
          <a:sx n="58" d="100"/>
          <a:sy n="58" d="100"/>
        </p:scale>
        <p:origin x="12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54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us01.safelinks.protection.outlook.com/?url=https%3A%2F%2Fwww.health.gov.au%2Fresources%2Fpublications%2Fpopulation-based-screening-framework%3Flanguage%3Den&amp;data=05%7C02%7CMaya.Luks%40gpex.com.au%7C43a92b1fb61e469643b008dd82339b98%7C87883f1cae974701a94a98aa3bb9a92f%7C1%7C0%7C638809880368910401%7CUnknown%7CTWFpbGZsb3d8eyJFbXB0eU1hcGkiOnRydWUsIlYiOiIwLjAuMDAwMCIsIlAiOiJXaW4zMiIsIkFOIjoiTWFpbCIsIldUIjoyfQ%3D%3D%7C0%7C%7C%7C&amp;sdata=U3rODG6A6JYNQFuCE2DUfDn4YWd95ZJgQ5Yd6YO38B0%3D&amp;reserved=0"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aus01.safelinks.protection.outlook.com/?url=https%3A%2F%2Fwiki.cancer.org.au%2Fpolicy%2FPrinciples_of_screening%23Principles_for_the_introduction_of_population_screening&amp;data=05%7C02%7CMaya.Luks%40gpex.com.au%7C43a92b1fb61e469643b008dd82339b98%7C87883f1cae974701a94a98aa3bb9a92f%7C1%7C0%7C638809880368929559%7CUnknown%7CTWFpbGZsb3d8eyJFbXB0eU1hcGkiOnRydWUsIlYiOiIwLjAuMDAwMCIsIlAiOiJXaW4zMiIsIkFOIjoiTWFpbCIsIldUIjoyfQ%3D%3D%7C0%7C%7C%7C&amp;sdata=Bo7b5NuQQHsfnukE5b2HzmQP03AIvOAdR%2BixsGKdagQ%3D&amp;reserved=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a:t>Holding screen</a:t>
            </a:r>
            <a:endParaRPr lang="en-AU"/>
          </a:p>
        </p:txBody>
      </p:sp>
    </p:spTree>
    <p:extLst>
      <p:ext uri="{BB962C8B-B14F-4D97-AF65-F5344CB8AC3E}">
        <p14:creationId xmlns:p14="http://schemas.microsoft.com/office/powerpoint/2010/main" val="369997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To summarise, in line with current clinical guidance, the current age range for screening with the NBCSP is 45–74 years. The program uses an immunochemical faecal occult blood test </a:t>
            </a:r>
            <a:r>
              <a:rPr lang="en-AU" dirty="0"/>
              <a:t>with 2 samples within the kit and</a:t>
            </a:r>
            <a:r>
              <a:rPr lang="en-AU" sz="1200" kern="1200" dirty="0">
                <a:solidFill>
                  <a:schemeClr val="tx1"/>
                </a:solidFill>
                <a:effectLst/>
                <a:latin typeface="+mn-lt"/>
                <a:ea typeface="+mn-ea"/>
                <a:cs typeface="+mn-cs"/>
              </a:rPr>
              <a:t> provides a screening kit to eligible people every 2 years.</a:t>
            </a:r>
            <a:r>
              <a:rPr lang="en-AU" dirty="0"/>
              <a:t> </a:t>
            </a: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Participants receive their kit either via mail, or via their healthcare provider through the alternative access to kits model</a:t>
            </a:r>
            <a:r>
              <a:rPr lang="en-AU" dirty="0"/>
              <a:t> (AAM).</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AAM supports providers to bulk order and issue NBCSP kits directly to a patient.</a:t>
            </a:r>
            <a:endParaRPr lang="en-AU" sz="1200" kern="1200" dirty="0">
              <a:solidFill>
                <a:schemeClr val="tx1"/>
              </a:solidFill>
              <a:effectLst/>
              <a:latin typeface="+mn-lt"/>
            </a:endParaRPr>
          </a:p>
          <a:p>
            <a:endParaRPr lang="en-AU"/>
          </a:p>
          <a:p>
            <a:r>
              <a:rPr lang="en-AU" dirty="0"/>
              <a:t>A positive result indicates that blood has been seen in one or both of the </a:t>
            </a:r>
            <a:r>
              <a:rPr lang="en-AU" dirty="0" err="1"/>
              <a:t>iFOBT</a:t>
            </a:r>
            <a:r>
              <a:rPr lang="en-AU" dirty="0"/>
              <a:t> samples and it is recommended that you discuss this result with the patient and assess their life expectancy and goals of car</a:t>
            </a:r>
            <a:r>
              <a:rPr lang="en-AU" b="0" dirty="0"/>
              <a:t>e. Clinical guidance for a positive </a:t>
            </a:r>
            <a:r>
              <a:rPr lang="en-AU" b="0" dirty="0" err="1"/>
              <a:t>iFOBT</a:t>
            </a:r>
            <a:r>
              <a:rPr lang="en-AU" b="0" dirty="0"/>
              <a:t> is a colonoscopy. The referring practitioner should discuss colonoscopy with their patient and use their clinical judgement to refer on a case-by-case basis.</a:t>
            </a:r>
          </a:p>
          <a:p>
            <a:endParaRPr lang="en-AU" b="0"/>
          </a:p>
          <a:p>
            <a:r>
              <a:rPr lang="en-AU" b="0" dirty="0"/>
              <a:t>If </a:t>
            </a:r>
            <a:r>
              <a:rPr lang="en-AU" dirty="0"/>
              <a:t>you are referring a patient for a colonoscopy due to a positive NBCSP FOBT, then write "positive NBCSP FOBT" on the referral and it is then triaged as a Category 1.</a:t>
            </a:r>
          </a:p>
          <a:p>
            <a:endParaRPr lang="en-AU"/>
          </a:p>
        </p:txBody>
      </p:sp>
    </p:spTree>
    <p:extLst>
      <p:ext uri="{BB962C8B-B14F-4D97-AF65-F5344CB8AC3E}">
        <p14:creationId xmlns:p14="http://schemas.microsoft.com/office/powerpoint/2010/main" val="186135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The National Bowel Cancer Screening Program (NBCSP) is Australia’s national population screening program for bowel cancer and has been operating since 2006.</a:t>
            </a:r>
            <a:endParaRPr lang="en-AU" dirty="0"/>
          </a:p>
          <a:p>
            <a:r>
              <a:rPr lang="en-AU" sz="1200" kern="1200" dirty="0">
                <a:solidFill>
                  <a:schemeClr val="tx1"/>
                </a:solidFill>
                <a:effectLst/>
                <a:latin typeface="+mn-lt"/>
                <a:ea typeface="+mn-ea"/>
                <a:cs typeface="+mn-cs"/>
              </a:rPr>
              <a:t> </a:t>
            </a:r>
            <a:endParaRPr lang="en-AU" dirty="0"/>
          </a:p>
          <a:p>
            <a:r>
              <a:rPr lang="en-AU" sz="1200" kern="1200" dirty="0">
                <a:solidFill>
                  <a:schemeClr val="tx1"/>
                </a:solidFill>
                <a:effectLst/>
                <a:latin typeface="+mn-lt"/>
                <a:ea typeface="+mn-ea"/>
                <a:cs typeface="+mn-cs"/>
              </a:rPr>
              <a:t>The Program’s aims are to: REFER SLIDE</a:t>
            </a:r>
            <a:endParaRPr lang="en-AU" dirty="0"/>
          </a:p>
        </p:txBody>
      </p:sp>
    </p:spTree>
    <p:extLst>
      <p:ext uri="{BB962C8B-B14F-4D97-AF65-F5344CB8AC3E}">
        <p14:creationId xmlns:p14="http://schemas.microsoft.com/office/powerpoint/2010/main" val="8010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F5402-1817-E9A2-5FE3-34B8B3DC9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8B1E1-1C8C-9148-058D-EB6275EDF4A3}"/>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E5536A8-82A5-D54E-6BEC-F22EAD67382B}"/>
              </a:ext>
            </a:extLst>
          </p:cNvPr>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It is well established that early detection and management of bowel cancer saves lives.</a:t>
            </a:r>
            <a:r>
              <a:rPr lang="en-AU" dirty="0"/>
              <a:t> Currently only 42% of eligible people have undertaken screening with the NBCSP. Increasing bowel cancer screening participation to 60% could save approximately 84,000 lives by 2040</a:t>
            </a:r>
            <a:endParaRPr lang="en-US" kern="1200" dirty="0">
              <a:solidFill>
                <a:schemeClr val="tx1"/>
              </a:solidFill>
              <a:effectLst/>
            </a:endParaRPr>
          </a:p>
        </p:txBody>
      </p:sp>
    </p:spTree>
    <p:extLst>
      <p:ext uri="{BB962C8B-B14F-4D97-AF65-F5344CB8AC3E}">
        <p14:creationId xmlns:p14="http://schemas.microsoft.com/office/powerpoint/2010/main" val="253392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dirty="0">
                <a:latin typeface="Calibri"/>
                <a:ea typeface="Calibri"/>
                <a:cs typeface="Calibri"/>
              </a:rPr>
              <a:t>If you reflect on your own patient cohort, do you think your eligible patient population would be sitting at 42% participation in the NBCSP? Or, even better, do you think it would be closer to the target of 60%? Despite where your patient participation rate sits, there is likely to be room for improvement in encouraging eligible patients to participate. </a:t>
            </a:r>
          </a:p>
          <a:p>
            <a:endParaRPr lang="en-US" dirty="0">
              <a:latin typeface="Calibri"/>
              <a:ea typeface="Calibri"/>
              <a:cs typeface="Calibri"/>
            </a:endParaRPr>
          </a:p>
        </p:txBody>
      </p:sp>
    </p:spTree>
    <p:extLst>
      <p:ext uri="{BB962C8B-B14F-4D97-AF65-F5344CB8AC3E}">
        <p14:creationId xmlns:p14="http://schemas.microsoft.com/office/powerpoint/2010/main" val="225357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EB1B-1901-B25D-392F-AFD3B5A88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A173-FE08-2214-21ED-001A3383011F}"/>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912BB2E-CEC5-3894-AA59-73A9F03052EE}"/>
              </a:ext>
            </a:extLst>
          </p:cNvPr>
          <p:cNvSpPr>
            <a:spLocks noGrp="1"/>
          </p:cNvSpPr>
          <p:nvPr>
            <p:ph type="body" idx="1"/>
          </p:nvPr>
        </p:nvSpPr>
        <p:spPr>
          <a:xfrm>
            <a:off x="822325" y="7040563"/>
            <a:ext cx="6584950" cy="5761037"/>
          </a:xfrm>
          <a:prstGeom prst="rect">
            <a:avLst/>
          </a:prstGeom>
        </p:spPr>
        <p:txBody>
          <a:bodyPr/>
          <a:lstStyle/>
          <a:p>
            <a:pPr>
              <a:defRPr/>
            </a:pPr>
            <a:r>
              <a:rPr lang="en-AU" dirty="0"/>
              <a:t>SPEAKER </a:t>
            </a:r>
            <a:endParaRPr lang="en-US" dirty="0">
              <a:solidFill>
                <a:srgbClr val="444444"/>
              </a:solidFill>
            </a:endParaRPr>
          </a:p>
          <a:p>
            <a:pPr>
              <a:defRPr/>
            </a:pPr>
            <a:r>
              <a:rPr lang="en-AU" dirty="0"/>
              <a:t>Mini audits can be a great first step towards improving participation in your practice. </a:t>
            </a:r>
          </a:p>
          <a:p>
            <a:pPr>
              <a:defRPr/>
            </a:pPr>
            <a:r>
              <a:rPr lang="en-AU" dirty="0"/>
              <a:t>The role of a mini audit is to provide a quick, focused review of clinical practice to assess whether it aligns with expected standards, guidelines, or targets. It is typically smaller in scale than a full audit but still aims to identify gaps, measure performance, and guide improvements in your practice. </a:t>
            </a:r>
            <a:endParaRPr lang="en-US" dirty="0">
              <a:solidFill>
                <a:srgbClr val="444444"/>
              </a:solidFill>
            </a:endParaRPr>
          </a:p>
          <a:p>
            <a:pPr>
              <a:defRPr/>
            </a:pPr>
            <a:endParaRPr lang="en-AU"/>
          </a:p>
          <a:p>
            <a:pPr>
              <a:defRPr/>
            </a:pPr>
            <a:r>
              <a:rPr lang="en-AU" dirty="0"/>
              <a:t>The first step with performing a mini audit is always the hardest, so we have pulled together a range of tips and tools to get you started.</a:t>
            </a:r>
          </a:p>
          <a:p>
            <a:pPr>
              <a:defRPr/>
            </a:pPr>
            <a:r>
              <a:rPr lang="en-AU" dirty="0"/>
              <a:t>You will have a copy of our mini audit template which </a:t>
            </a:r>
          </a:p>
        </p:txBody>
      </p:sp>
    </p:spTree>
    <p:extLst>
      <p:ext uri="{BB962C8B-B14F-4D97-AF65-F5344CB8AC3E}">
        <p14:creationId xmlns:p14="http://schemas.microsoft.com/office/powerpoint/2010/main" val="48922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BB23-E69E-CBF2-6AC5-C77242499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88AC1-129E-7595-9281-4E5B09ED955A}"/>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61407F0-FD38-0CD5-191B-561FEF0C2071}"/>
              </a:ext>
            </a:extLst>
          </p:cNvPr>
          <p:cNvSpPr>
            <a:spLocks noGrp="1"/>
          </p:cNvSpPr>
          <p:nvPr>
            <p:ph type="body" idx="1"/>
          </p:nvPr>
        </p:nvSpPr>
        <p:spPr>
          <a:xfrm>
            <a:off x="822325" y="7040563"/>
            <a:ext cx="6584950" cy="5761037"/>
          </a:xfrm>
          <a:prstGeom prst="rect">
            <a:avLst/>
          </a:prstGeom>
        </p:spPr>
        <p:txBody>
          <a:bodyPr/>
          <a:lstStyle/>
          <a:p>
            <a:r>
              <a:rPr lang="en-AU"/>
              <a:t>SPEAKER </a:t>
            </a:r>
          </a:p>
          <a:p>
            <a:r>
              <a:rPr lang="en-AU" dirty="0"/>
              <a:t>In addition to mini audits being a useful tool for identifying practice gaps and areas for improvement, they are also an important required for practitioners and practices alike. </a:t>
            </a:r>
          </a:p>
          <a:p>
            <a:r>
              <a:rPr lang="en-AU" sz="1200" kern="1200" dirty="0">
                <a:solidFill>
                  <a:schemeClr val="tx1"/>
                </a:solidFill>
                <a:effectLst/>
                <a:latin typeface="+mn-lt"/>
                <a:ea typeface="+mn-ea"/>
                <a:cs typeface="+mn-cs"/>
              </a:rPr>
              <a:t>This slide should contain information that is familiar to </a:t>
            </a:r>
            <a:r>
              <a:rPr lang="en-AU" dirty="0"/>
              <a:t>most of</a:t>
            </a:r>
            <a:r>
              <a:rPr lang="en-AU" sz="1200" kern="1200" dirty="0">
                <a:solidFill>
                  <a:schemeClr val="tx1"/>
                </a:solidFill>
                <a:effectLst/>
                <a:latin typeface="+mn-lt"/>
                <a:ea typeface="+mn-ea"/>
                <a:cs typeface="+mn-cs"/>
              </a:rPr>
              <a:t> you.</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GPs have an obligation to fulfil certain CPD hours for the year, including at least 12.5 hours of activities under Measuring Outcomes. </a:t>
            </a:r>
            <a:r>
              <a:rPr lang="en-AU" dirty="0"/>
              <a:t>Other health professionals such as nurses are also required to complete CPD hours. </a:t>
            </a:r>
            <a:endParaRPr lang="en-AU" kern="1200" dirty="0">
              <a:solidFill>
                <a:schemeClr val="tx1"/>
              </a:solidFill>
              <a:effectLst/>
            </a:endParaRPr>
          </a:p>
          <a:p>
            <a:r>
              <a:rPr lang="en-AU" sz="1200" kern="1200" dirty="0">
                <a:solidFill>
                  <a:schemeClr val="tx1"/>
                </a:solidFill>
                <a:effectLst/>
                <a:latin typeface="+mn-lt"/>
                <a:ea typeface="+mn-ea"/>
                <a:cs typeface="+mn-cs"/>
              </a:rPr>
              <a:t>In addition, practices are required to commit to a continuous quality improvement activity with the support of their local PHN and receive Practice Incentive Payments as a result of this participation.</a:t>
            </a:r>
            <a:endParaRPr lang="en-AU" sz="1200" kern="1200" dirty="0">
              <a:solidFill>
                <a:schemeClr val="tx1"/>
              </a:solidFill>
              <a:effectLst/>
              <a:latin typeface="+mn-lt"/>
            </a:endParaRPr>
          </a:p>
          <a:p>
            <a:endParaRPr lang="en-AU"/>
          </a:p>
          <a:p>
            <a:r>
              <a:rPr lang="en-AU" sz="1200" kern="1200" dirty="0">
                <a:solidFill>
                  <a:schemeClr val="tx1"/>
                </a:solidFill>
                <a:effectLst/>
                <a:latin typeface="+mn-lt"/>
                <a:ea typeface="+mn-ea"/>
                <a:cs typeface="+mn-cs"/>
              </a:rPr>
              <a:t>We are all busy, so being able to complete </a:t>
            </a:r>
            <a:r>
              <a:rPr lang="en-AU" dirty="0"/>
              <a:t>both individual CPD requirements and practice requirements</a:t>
            </a:r>
            <a:r>
              <a:rPr lang="en-AU" sz="1200" kern="1200" dirty="0">
                <a:solidFill>
                  <a:schemeClr val="tx1"/>
                </a:solidFill>
                <a:effectLst/>
                <a:latin typeface="+mn-lt"/>
                <a:ea typeface="+mn-ea"/>
                <a:cs typeface="+mn-cs"/>
              </a:rPr>
              <a:t> simultaneously is certainly efficient. This next part of the workshop is going to lead you through the steps to conducting an audit activity. This activity can count towards your individual practitioner audit and also can be rolled out within your practice to count towards your QI PIP activity.</a:t>
            </a:r>
            <a:endParaRPr lang="en-AU" sz="1200" kern="1200" dirty="0">
              <a:solidFill>
                <a:schemeClr val="tx1"/>
              </a:solidFill>
              <a:effectLst/>
              <a:latin typeface="+mn-lt"/>
            </a:endParaRPr>
          </a:p>
        </p:txBody>
      </p:sp>
    </p:spTree>
    <p:extLst>
      <p:ext uri="{BB962C8B-B14F-4D97-AF65-F5344CB8AC3E}">
        <p14:creationId xmlns:p14="http://schemas.microsoft.com/office/powerpoint/2010/main" val="325958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dirty="0">
                <a:latin typeface="Calibri"/>
                <a:ea typeface="Calibri"/>
                <a:cs typeface="Calibri"/>
              </a:rPr>
              <a:t>SPEAKER</a:t>
            </a:r>
          </a:p>
          <a:p>
            <a:r>
              <a:rPr lang="en-US" dirty="0">
                <a:latin typeface="Calibri"/>
                <a:ea typeface="Calibri"/>
                <a:cs typeface="Calibri"/>
              </a:rPr>
              <a:t>The next few slides will touch on the top tips for improving workflow and interaction with the NBCSP in order to encourage program participation</a:t>
            </a:r>
            <a:endParaRPr lang="en-US" dirty="0"/>
          </a:p>
        </p:txBody>
      </p:sp>
    </p:spTree>
    <p:extLst>
      <p:ext uri="{BB962C8B-B14F-4D97-AF65-F5344CB8AC3E}">
        <p14:creationId xmlns:p14="http://schemas.microsoft.com/office/powerpoint/2010/main" val="1920543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dirty="0">
                <a:latin typeface="Calibri"/>
                <a:ea typeface="Calibri"/>
                <a:cs typeface="Calibri"/>
              </a:rPr>
              <a:t>SPEAKER</a:t>
            </a:r>
          </a:p>
          <a:p>
            <a:r>
              <a:rPr lang="en-US" dirty="0">
                <a:latin typeface="Calibri"/>
                <a:ea typeface="Calibri"/>
                <a:cs typeface="Calibri"/>
              </a:rPr>
              <a:t>My first tip is to use the NBCSP kits rather than private pathology kits</a:t>
            </a:r>
          </a:p>
          <a:p>
            <a:r>
              <a:rPr lang="en-US" dirty="0">
                <a:latin typeface="Calibri"/>
                <a:ea typeface="Calibri"/>
                <a:cs typeface="Calibri"/>
              </a:rPr>
              <a:t>Let's explore why</a:t>
            </a:r>
          </a:p>
        </p:txBody>
      </p:sp>
    </p:spTree>
    <p:extLst>
      <p:ext uri="{BB962C8B-B14F-4D97-AF65-F5344CB8AC3E}">
        <p14:creationId xmlns:p14="http://schemas.microsoft.com/office/powerpoint/2010/main" val="351748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A key takeaway from this training is that:</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Private pathology </a:t>
            </a:r>
            <a:r>
              <a:rPr lang="en-AU" sz="1200" kern="1200" dirty="0" err="1">
                <a:solidFill>
                  <a:schemeClr val="tx1"/>
                </a:solidFill>
                <a:effectLst/>
                <a:latin typeface="+mn-lt"/>
                <a:ea typeface="+mn-ea"/>
                <a:cs typeface="+mn-cs"/>
              </a:rPr>
              <a:t>iFOBTs</a:t>
            </a:r>
            <a:r>
              <a:rPr lang="en-AU" sz="1200" kern="1200" dirty="0">
                <a:solidFill>
                  <a:schemeClr val="tx1"/>
                </a:solidFill>
                <a:effectLst/>
                <a:latin typeface="+mn-lt"/>
                <a:ea typeface="+mn-ea"/>
                <a:cs typeface="+mn-cs"/>
              </a:rPr>
              <a:t> should not be used for screening in place of NBCSP kits for eligible, asymptomatic patients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There are many </a:t>
            </a:r>
            <a:r>
              <a:rPr lang="en-AU" dirty="0"/>
              <a:t>good reasons</a:t>
            </a:r>
            <a:r>
              <a:rPr lang="en-AU" sz="1200" kern="1200" dirty="0">
                <a:solidFill>
                  <a:schemeClr val="tx1"/>
                </a:solidFill>
                <a:effectLst/>
                <a:latin typeface="+mn-lt"/>
                <a:ea typeface="+mn-ea"/>
                <a:cs typeface="+mn-cs"/>
              </a:rPr>
              <a:t> for encouraging patients to use NBCSP kits: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The NCSR stores the results of program tests and provides automatic reminders to the patient to complete the test.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Once a NBCSP kit is returned, results are sent to the healthcare provider and the patient.</a:t>
            </a:r>
            <a:endParaRPr lang="en-AU" sz="1200" kern="1200" dirty="0">
              <a:solidFill>
                <a:schemeClr val="tx1"/>
              </a:solidFill>
              <a:effectLst/>
              <a:latin typeface="+mn-lt"/>
            </a:endParaRPr>
          </a:p>
          <a:p>
            <a:pPr marL="285750" indent="-285750">
              <a:buFont typeface="Calibri"/>
              <a:buChar char="-"/>
            </a:pPr>
            <a:r>
              <a:rPr lang="en-AU" dirty="0"/>
              <a:t>The NBCSP kit is mailed to the patient when their next screening test is due</a:t>
            </a:r>
          </a:p>
          <a:p>
            <a:pPr marL="285750" indent="-285750">
              <a:buFont typeface="Calibri"/>
              <a:buChar char="-"/>
            </a:pPr>
            <a:r>
              <a:rPr lang="en-AU" dirty="0"/>
              <a:t>The NBCSP kit is easy to complete— only two samples are required, and the patient mails the samples back in a supplied reply-paid envelope.</a:t>
            </a:r>
          </a:p>
          <a:p>
            <a:r>
              <a:rPr lang="en-AU" sz="1200" kern="1200" dirty="0">
                <a:solidFill>
                  <a:schemeClr val="tx1"/>
                </a:solidFill>
                <a:effectLst/>
                <a:latin typeface="+mn-lt"/>
                <a:ea typeface="+mn-ea"/>
                <a:cs typeface="+mn-cs"/>
              </a:rPr>
              <a:t> - Encouraging the use of NBCSP kits also helps inform national bowel cancer data and screening policy changes such as updates to clinical guidelines and other program improvements.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For these reasons, it is important that patients who are eligible for screening use the National Bowel Cancer Screening Program kit, rather than a private pathology FOBT.</a:t>
            </a:r>
            <a:endParaRPr lang="en-AU" sz="1200" kern="1200" dirty="0">
              <a:solidFill>
                <a:schemeClr val="tx1"/>
              </a:solidFill>
              <a:effectLst/>
              <a:latin typeface="+mn-lt"/>
            </a:endParaRPr>
          </a:p>
        </p:txBody>
      </p:sp>
    </p:spTree>
    <p:extLst>
      <p:ext uri="{BB962C8B-B14F-4D97-AF65-F5344CB8AC3E}">
        <p14:creationId xmlns:p14="http://schemas.microsoft.com/office/powerpoint/2010/main" val="208957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dirty="0"/>
              <a:t>Refer to slide</a:t>
            </a:r>
          </a:p>
          <a:p>
            <a:r>
              <a:rPr lang="en-AU" dirty="0"/>
              <a:t>In addition to the benefits that I have already mentioned:</a:t>
            </a:r>
          </a:p>
          <a:p>
            <a:r>
              <a:rPr lang="en-AU" dirty="0"/>
              <a:t>- The NBCSP test kit design, handling, sourcing and analysis is standardised and heavily quality controlled </a:t>
            </a:r>
          </a:p>
          <a:p>
            <a:r>
              <a:rPr lang="en-AU" dirty="0"/>
              <a:t>- A mentioned the number of tubes required under the NBCSP is only 2 and the positivity threshold is the same for each test kit</a:t>
            </a:r>
          </a:p>
          <a:p>
            <a:r>
              <a:rPr lang="en-AU" dirty="0"/>
              <a:t>- All Program tests are analysed in only three dedicated labs in Australia, which ensures quality control and standardisation</a:t>
            </a:r>
          </a:p>
          <a:p>
            <a:pPr marL="0" marR="0" lvl="0" indent="0" algn="l" defTabSz="914400" rtl="0" eaLnBrk="1" fontAlgn="auto" latinLnBrk="0" hangingPunct="1">
              <a:lnSpc>
                <a:spcPct val="100000"/>
              </a:lnSpc>
              <a:spcBef>
                <a:spcPts val="0"/>
              </a:spcBef>
              <a:spcAft>
                <a:spcPts val="1000"/>
              </a:spcAft>
              <a:buClrTx/>
              <a:buSzTx/>
              <a:buFontTx/>
              <a:buNone/>
              <a:tabLst/>
              <a:defRPr/>
            </a:pPr>
            <a:r>
              <a:rPr lang="en-AU" dirty="0"/>
              <a:t>- All test results are automatically provided to the NCSR which means that the results are accessible regardless of the patient's or provider's location.</a:t>
            </a:r>
          </a:p>
          <a:p>
            <a:pPr marL="0" marR="0" lvl="0" indent="0" algn="l" defTabSz="914400" rtl="0" eaLnBrk="1" fontAlgn="auto" latinLnBrk="0" hangingPunct="1">
              <a:lnSpc>
                <a:spcPct val="100000"/>
              </a:lnSpc>
              <a:spcBef>
                <a:spcPts val="0"/>
              </a:spcBef>
              <a:spcAft>
                <a:spcPts val="1000"/>
              </a:spcAft>
              <a:buClrTx/>
              <a:buSzTx/>
              <a:buFontTx/>
              <a:buNone/>
              <a:tabLst/>
              <a:defRPr/>
            </a:pPr>
            <a:r>
              <a:rPr lang="en-AU" dirty="0"/>
              <a:t>- A positive test follow up service is funded by the Program as a safety net in addition to follow-up provided by GPs</a:t>
            </a:r>
            <a:endParaRPr lang="en-US" dirty="0"/>
          </a:p>
          <a:p>
            <a:pPr marL="0" indent="0">
              <a:spcAft>
                <a:spcPts val="1000"/>
              </a:spcAft>
              <a:buFontTx/>
              <a:buNone/>
            </a:pPr>
            <a:r>
              <a:rPr lang="en-AU" dirty="0"/>
              <a:t>- Results from a colonoscopy a procedure undertaken based on a positive NBCP iFOBT kit should be uploaded to the NCSR. </a:t>
            </a:r>
          </a:p>
          <a:p>
            <a:pPr marL="0" indent="0">
              <a:spcAft>
                <a:spcPts val="1000"/>
              </a:spcAft>
              <a:buFontTx/>
              <a:buNone/>
            </a:pPr>
            <a:r>
              <a:rPr lang="en-AU" dirty="0"/>
              <a:t>- Colonoscopy results for procedures performed for reasons unrelated to a positive NBCSP kit result, are not held by the NCSR but are used to determine someone’s next screening invitation.</a:t>
            </a:r>
          </a:p>
          <a:p>
            <a:pPr marL="171450" indent="-171450">
              <a:spcAft>
                <a:spcPts val="1000"/>
              </a:spcAft>
              <a:buFontTx/>
              <a:buChar char="-"/>
            </a:pPr>
            <a:endParaRPr lang="en-AU" dirty="0"/>
          </a:p>
          <a:p>
            <a:pPr>
              <a:spcAft>
                <a:spcPts val="1000"/>
              </a:spcAft>
            </a:pPr>
            <a:r>
              <a:rPr lang="en-AU" dirty="0"/>
              <a:t>It is important to note that iFOBT results from private pathology kits are not included in population screening records held by the NCSR which is another good reason</a:t>
            </a:r>
          </a:p>
        </p:txBody>
      </p:sp>
    </p:spTree>
    <p:extLst>
      <p:ext uri="{BB962C8B-B14F-4D97-AF65-F5344CB8AC3E}">
        <p14:creationId xmlns:p14="http://schemas.microsoft.com/office/powerpoint/2010/main" val="211850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GPEx FACILITATOR</a:t>
            </a:r>
          </a:p>
        </p:txBody>
      </p:sp>
    </p:spTree>
    <p:extLst>
      <p:ext uri="{BB962C8B-B14F-4D97-AF65-F5344CB8AC3E}">
        <p14:creationId xmlns:p14="http://schemas.microsoft.com/office/powerpoint/2010/main" val="128024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96442-DBDA-01FE-88E6-94D47C7E7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CDF80-1323-23D0-9E07-6BDE16A6B689}"/>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237F77F-7FC1-4E93-FF67-BD4EE17DFEE3}"/>
              </a:ext>
            </a:extLst>
          </p:cNvPr>
          <p:cNvSpPr>
            <a:spLocks noGrp="1"/>
          </p:cNvSpPr>
          <p:nvPr>
            <p:ph type="body" idx="1"/>
          </p:nvPr>
        </p:nvSpPr>
        <p:spPr>
          <a:xfrm>
            <a:off x="822325" y="7040563"/>
            <a:ext cx="6584950" cy="5761037"/>
          </a:xfrm>
          <a:prstGeom prst="rect">
            <a:avLst/>
          </a:prstGeom>
        </p:spPr>
        <p:txBody>
          <a:bodyPr/>
          <a:lstStyle/>
          <a:p>
            <a:r>
              <a:rPr lang="en-US" dirty="0">
                <a:latin typeface="+mn-lt"/>
              </a:rPr>
              <a:t>SPEAKER </a:t>
            </a:r>
          </a:p>
          <a:p>
            <a:r>
              <a:rPr lang="en-US" dirty="0">
                <a:latin typeface="+mn-lt"/>
              </a:rPr>
              <a:t>There is still a role for private pathology kits outside of the NBCSP </a:t>
            </a:r>
            <a:r>
              <a:rPr lang="en-US" dirty="0"/>
              <a:t>including:</a:t>
            </a:r>
            <a:endParaRPr lang="en-US" dirty="0">
              <a:latin typeface="+mn-lt"/>
            </a:endParaRPr>
          </a:p>
          <a:p>
            <a:endParaRPr lang="en-US">
              <a:latin typeface="+mn-lt"/>
            </a:endParaRPr>
          </a:p>
          <a:p>
            <a:r>
              <a:rPr lang="en-US" dirty="0">
                <a:latin typeface="+mn-lt"/>
              </a:rPr>
              <a:t>- For screening purposes - people aged 40 to 44 and people aged 75 to 85 can be offered a private kit for the purposes of bowel cancer screening as deemed clinically appropriate by a doctor.</a:t>
            </a:r>
          </a:p>
          <a:p>
            <a:pPr marL="171450" indent="-171450">
              <a:buFont typeface="Calibri"/>
              <a:buChar char="-"/>
            </a:pPr>
            <a:r>
              <a:rPr lang="en-US" dirty="0"/>
              <a:t>For screening people who do not hold a green Medicare card as they are not eligible to screen with the NBCSP</a:t>
            </a:r>
          </a:p>
          <a:p>
            <a:r>
              <a:rPr lang="en-US" dirty="0">
                <a:latin typeface="+mn-lt"/>
              </a:rPr>
              <a:t>- For symptomatic people, for example, those with gastrointestinal symptoms such as a change in bowel habit, a private pathology kit can be used as a risk stratification tool. </a:t>
            </a:r>
          </a:p>
        </p:txBody>
      </p:sp>
    </p:spTree>
    <p:extLst>
      <p:ext uri="{BB962C8B-B14F-4D97-AF65-F5344CB8AC3E}">
        <p14:creationId xmlns:p14="http://schemas.microsoft.com/office/powerpoint/2010/main" val="35189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488D5-DD2F-ECEB-EA4C-8DE8FD061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5A3C0-6286-E10B-D3C4-6F7FD833866B}"/>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0346210-2EE8-B389-2933-9251C7777247}"/>
              </a:ext>
            </a:extLst>
          </p:cNvPr>
          <p:cNvSpPr>
            <a:spLocks noGrp="1"/>
          </p:cNvSpPr>
          <p:nvPr>
            <p:ph type="body" idx="1"/>
          </p:nvPr>
        </p:nvSpPr>
        <p:spPr>
          <a:xfrm>
            <a:off x="822325" y="7040563"/>
            <a:ext cx="6584950" cy="5761037"/>
          </a:xfrm>
          <a:prstGeom prst="rect">
            <a:avLst/>
          </a:prstGeom>
        </p:spPr>
        <p:txBody>
          <a:bodyPr/>
          <a:lstStyle/>
          <a:p>
            <a:r>
              <a:rPr lang="en-US" dirty="0">
                <a:latin typeface="Calibri"/>
                <a:ea typeface="Calibri"/>
                <a:cs typeface="Calibri"/>
              </a:rPr>
              <a:t>My second tip is to integrate your practice software with the NCSR, so let's explore the NCSR in more detail</a:t>
            </a:r>
          </a:p>
        </p:txBody>
      </p:sp>
    </p:spTree>
    <p:extLst>
      <p:ext uri="{BB962C8B-B14F-4D97-AF65-F5344CB8AC3E}">
        <p14:creationId xmlns:p14="http://schemas.microsoft.com/office/powerpoint/2010/main" val="3418642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dirty="0"/>
              <a:t>What is the National Cancer Screening Register?</a:t>
            </a:r>
          </a:p>
          <a:p>
            <a:r>
              <a:rPr lang="en-AU" sz="1200" kern="1200" dirty="0">
                <a:solidFill>
                  <a:schemeClr val="tx1"/>
                </a:solidFill>
                <a:effectLst/>
                <a:latin typeface="+mn-lt"/>
                <a:ea typeface="+mn-ea"/>
                <a:cs typeface="+mn-cs"/>
              </a:rPr>
              <a:t>The National Cancer Screening Register (NCSR) is a digital platform supporting the National Bowel Cancer Screening Program, the National Cervical Screening Program and the National Lung Screening Program</a:t>
            </a:r>
            <a:r>
              <a:rPr lang="en-AU" dirty="0"/>
              <a:t>, which has commenced as of July 1. The </a:t>
            </a:r>
            <a:r>
              <a:rPr lang="en-AU" dirty="0" err="1"/>
              <a:t>BreastScreen</a:t>
            </a:r>
            <a:r>
              <a:rPr lang="en-AU" dirty="0"/>
              <a:t> Australia Program is not delivered via the National Cancer Screening Register and is instead delivered by each State/Territory. As such, screening mammogram results are not held by the NCSR.</a:t>
            </a: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Screening registers play an important role in organised cancer screening programs, enabling secure access to screening information, facilitating participant and healthcare provider engagement, providing fail-safe follow-up of screening detected abnormalities and providing comprehensive data to inform policy, monitor performance and guide program improvements.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Clinicians can access the NCSR to view patients’ results for each of the three supported screening programs (bowel, cervical and lung). The NCSR, as a central repository of screening information, ensures a patient’s record can be accessed from anywhere. For example, if a patient moves to a different location or changes clinic, their screening history, past results and other screening related information can be accessed by their new provider.</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r>
              <a:rPr lang="en-AU" dirty="0"/>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Healthcare providers can access the NCSR via the Healthcare Provider Portal, which is accessed through PRODA and the NCSR website or through their integrated clinical software.</a:t>
            </a:r>
            <a:r>
              <a:rPr lang="en-AU" dirty="0"/>
              <a:t> The NCSR can be accessed by GPs or other specialists, pathologists or other healthcare providers who have Medicare provider numbers or their delegates. Clinics can, for example, set up practice nurses or other practice staff who do not have a Medicare provider number, to be delegates of health practitioners who do have a Medicare provider number, which can streamline workflows and allow other staff members to access results. </a:t>
            </a:r>
            <a:endParaRPr lang="en-AU" kern="1200" dirty="0">
              <a:solidFill>
                <a:schemeClr val="tx1"/>
              </a:solidFill>
              <a:effectLs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One of the most efficient ways of accessing the NCSR </a:t>
            </a:r>
            <a:r>
              <a:rPr lang="en-AU" dirty="0"/>
              <a:t>however </a:t>
            </a:r>
            <a:r>
              <a:rPr lang="en-AU" sz="1200" kern="1200" dirty="0">
                <a:solidFill>
                  <a:schemeClr val="tx1"/>
                </a:solidFill>
                <a:effectLst/>
                <a:latin typeface="+mn-lt"/>
                <a:ea typeface="+mn-ea"/>
                <a:cs typeface="+mn-cs"/>
              </a:rPr>
              <a:t>is by integrating your clinical software with the NCSR, which is available for Best Practice, Medical </a:t>
            </a:r>
            <a:r>
              <a:rPr lang="en-AU" sz="1200" kern="1200">
                <a:solidFill>
                  <a:schemeClr val="tx1"/>
                </a:solidFill>
                <a:effectLst/>
                <a:latin typeface="+mn-lt"/>
                <a:ea typeface="+mn-ea"/>
                <a:cs typeface="+mn-cs"/>
              </a:rPr>
              <a:t>Director, Communicare and MMEx.</a:t>
            </a:r>
            <a:r>
              <a:rPr lang="en-AU"/>
              <a:t> </a:t>
            </a:r>
            <a:r>
              <a:rPr lang="en-AU" dirty="0"/>
              <a:t>Having integration set up means that you don't need to log in through PRODA each time that you want to access the patient's NCSR record. There</a:t>
            </a:r>
            <a:r>
              <a:rPr lang="en-AU" sz="1200" kern="1200" dirty="0">
                <a:solidFill>
                  <a:schemeClr val="tx1"/>
                </a:solidFill>
                <a:effectLst/>
                <a:latin typeface="+mn-lt"/>
                <a:ea typeface="+mn-ea"/>
                <a:cs typeface="+mn-cs"/>
              </a:rPr>
              <a:t> are some handy guides on the NCSR website which walk you through the software integration process</a:t>
            </a:r>
            <a:r>
              <a:rPr lang="en-AU" dirty="0"/>
              <a:t> or you can contact the NCSR via phone for troubleshooting.</a:t>
            </a:r>
          </a:p>
        </p:txBody>
      </p:sp>
    </p:spTree>
    <p:extLst>
      <p:ext uri="{BB962C8B-B14F-4D97-AF65-F5344CB8AC3E}">
        <p14:creationId xmlns:p14="http://schemas.microsoft.com/office/powerpoint/2010/main" val="1192433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I mentioned </a:t>
            </a:r>
            <a:r>
              <a:rPr lang="en-AU" dirty="0"/>
              <a:t>earlier that</a:t>
            </a:r>
            <a:r>
              <a:rPr lang="en-AU" sz="1200" kern="1200" dirty="0">
                <a:solidFill>
                  <a:schemeClr val="tx1"/>
                </a:solidFill>
                <a:effectLst/>
                <a:latin typeface="+mn-lt"/>
                <a:ea typeface="+mn-ea"/>
                <a:cs typeface="+mn-cs"/>
              </a:rPr>
              <a:t> private pathology </a:t>
            </a:r>
            <a:r>
              <a:rPr lang="en-AU" sz="1200" kern="1200" dirty="0" err="1">
                <a:solidFill>
                  <a:schemeClr val="tx1"/>
                </a:solidFill>
                <a:effectLst/>
                <a:latin typeface="+mn-lt"/>
                <a:ea typeface="+mn-ea"/>
                <a:cs typeface="+mn-cs"/>
              </a:rPr>
              <a:t>iFOBT</a:t>
            </a:r>
            <a:r>
              <a:rPr lang="en-AU" sz="1200" kern="1200" dirty="0">
                <a:solidFill>
                  <a:schemeClr val="tx1"/>
                </a:solidFill>
                <a:effectLst/>
                <a:latin typeface="+mn-lt"/>
                <a:ea typeface="+mn-ea"/>
                <a:cs typeface="+mn-cs"/>
              </a:rPr>
              <a:t> kit results are not stored in the NCSR. Why is this? The NBCSP operates in accordance with the </a:t>
            </a:r>
            <a:r>
              <a:rPr lang="en-AU" sz="1200" u="sng" kern="1200" dirty="0">
                <a:solidFill>
                  <a:schemeClr val="tx1"/>
                </a:solidFill>
                <a:effectLst/>
                <a:latin typeface="+mn-lt"/>
                <a:ea typeface="+mn-ea"/>
                <a:cs typeface="+mn-cs"/>
                <a:hlinkClick r:id="rId3"/>
              </a:rPr>
              <a:t>Australian Population Based Screening Framework</a:t>
            </a:r>
            <a:r>
              <a:rPr lang="en-AU" sz="1200" kern="1200" dirty="0">
                <a:solidFill>
                  <a:schemeClr val="tx1"/>
                </a:solidFill>
                <a:effectLst/>
                <a:latin typeface="+mn-lt"/>
                <a:ea typeface="+mn-ea"/>
                <a:cs typeface="+mn-cs"/>
              </a:rPr>
              <a:t> and meets the </a:t>
            </a:r>
            <a:r>
              <a:rPr lang="en-AU" sz="1200" u="sng" kern="1200" dirty="0">
                <a:solidFill>
                  <a:schemeClr val="tx1"/>
                </a:solidFill>
                <a:effectLst/>
                <a:latin typeface="+mn-lt"/>
                <a:ea typeface="+mn-ea"/>
                <a:cs typeface="+mn-cs"/>
                <a:hlinkClick r:id="rId4"/>
              </a:rPr>
              <a:t>World Health Organization’s (WHO) criteria for the assessment of the benefits, risks and costs of cancer screening</a:t>
            </a:r>
            <a:r>
              <a:rPr lang="en-AU" sz="1200" kern="1200" dirty="0">
                <a:solidFill>
                  <a:schemeClr val="tx1"/>
                </a:solidFill>
                <a:effectLst/>
                <a:latin typeface="+mn-lt"/>
                <a:ea typeface="+mn-ea"/>
                <a:cs typeface="+mn-cs"/>
              </a:rPr>
              <a:t>.</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The WHO criteria requires screening programs to:</a:t>
            </a:r>
            <a:endParaRPr lang="en-AU" sz="1200" kern="1200" dirty="0">
              <a:solidFill>
                <a:schemeClr val="tx1"/>
              </a:solidFill>
              <a:effectLst/>
              <a:latin typeface="+mn-lt"/>
            </a:endParaRPr>
          </a:p>
          <a:p>
            <a:pPr lvl="0"/>
            <a:r>
              <a:rPr lang="en-AU" sz="1200" kern="1200" dirty="0">
                <a:solidFill>
                  <a:schemeClr val="tx1"/>
                </a:solidFill>
                <a:effectLst/>
                <a:latin typeface="+mn-lt"/>
                <a:ea typeface="+mn-ea"/>
                <a:cs typeface="+mn-cs"/>
              </a:rPr>
              <a:t>- take a consistent approach to sample testing and diagnostic thresholds for what constitutes a positive result.</a:t>
            </a:r>
          </a:p>
          <a:p>
            <a:pPr lvl="0"/>
            <a:r>
              <a:rPr lang="en-AU" sz="1200" kern="1200" dirty="0">
                <a:solidFill>
                  <a:schemeClr val="tx1"/>
                </a:solidFill>
                <a:effectLst/>
                <a:latin typeface="+mn-lt"/>
                <a:ea typeface="+mn-ea"/>
                <a:cs typeface="+mn-cs"/>
              </a:rPr>
              <a:t>- take a consistent approach to how people are screened, who is eligible to be screened and how often screening occurs</a:t>
            </a:r>
          </a:p>
          <a:p>
            <a:pPr lvl="0"/>
            <a:r>
              <a:rPr lang="en-AU" sz="1200" kern="1200" dirty="0">
                <a:solidFill>
                  <a:schemeClr val="tx1"/>
                </a:solidFill>
                <a:effectLst/>
                <a:latin typeface="+mn-lt"/>
                <a:ea typeface="+mn-ea"/>
                <a:cs typeface="+mn-cs"/>
              </a:rPr>
              <a:t>- ensure a screening participant can be identified as a patient requiring diagnostic follow-up and treatment.</a:t>
            </a: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Adherence to the WHO criteria presents barriers for holding non-NBCSP kit results on the NCSR. Non-program tests: </a:t>
            </a:r>
          </a:p>
          <a:p>
            <a:pPr lvl="0"/>
            <a:r>
              <a:rPr lang="en-AU" sz="1200" kern="1200" dirty="0">
                <a:solidFill>
                  <a:schemeClr val="tx1"/>
                </a:solidFill>
                <a:effectLst/>
                <a:latin typeface="+mn-lt"/>
                <a:ea typeface="+mn-ea"/>
                <a:cs typeface="+mn-cs"/>
              </a:rPr>
              <a:t>- are often used for symptomatic or non-screening purposes related to individual care as opposed to population screening</a:t>
            </a:r>
          </a:p>
          <a:p>
            <a:pPr lvl="0"/>
            <a:r>
              <a:rPr lang="en-AU" sz="1200" kern="1200" dirty="0">
                <a:solidFill>
                  <a:schemeClr val="tx1"/>
                </a:solidFill>
                <a:effectLst/>
                <a:latin typeface="+mn-lt"/>
                <a:ea typeface="+mn-ea"/>
                <a:cs typeface="+mn-cs"/>
              </a:rPr>
              <a:t>- are not subject to the same consistent quality assurance processes that are applied to program tests (i.e. all NBCSP labs follow the same quality assurance processes)</a:t>
            </a:r>
          </a:p>
          <a:p>
            <a:pPr lvl="0"/>
            <a:r>
              <a:rPr lang="en-AU" sz="1200" kern="1200" dirty="0">
                <a:solidFill>
                  <a:schemeClr val="tx1"/>
                </a:solidFill>
                <a:effectLst/>
                <a:latin typeface="+mn-lt"/>
                <a:ea typeface="+mn-ea"/>
                <a:cs typeface="+mn-cs"/>
              </a:rPr>
              <a:t>- may result in patients on clinical pathways that are inconsistent with the bowel cancer screening program guidelines</a:t>
            </a:r>
          </a:p>
          <a:p>
            <a:pPr lvl="0"/>
            <a:r>
              <a:rPr lang="en-AU" sz="1200" kern="1200" dirty="0">
                <a:solidFill>
                  <a:schemeClr val="tx1"/>
                </a:solidFill>
                <a:effectLst/>
                <a:latin typeface="+mn-lt"/>
                <a:ea typeface="+mn-ea"/>
                <a:cs typeface="+mn-cs"/>
              </a:rPr>
              <a:t>- use a variety of thresholds for what constitutes a positive result and therefore will not always be directly comparable to positive results obtained through Program tests, resulting in non-standardised or inconsistent data</a:t>
            </a:r>
          </a:p>
          <a:p>
            <a:pPr lvl="0"/>
            <a:r>
              <a:rPr lang="en-AU" sz="1200" kern="1200" dirty="0">
                <a:solidFill>
                  <a:schemeClr val="tx1"/>
                </a:solidFill>
                <a:effectLst/>
                <a:latin typeface="+mn-lt"/>
                <a:ea typeface="+mn-ea"/>
                <a:cs typeface="+mn-cs"/>
              </a:rPr>
              <a:t>- produce results and follow-up actions that would not be recorded in a standard manner, making reporting difficult to interpret.</a:t>
            </a:r>
            <a:endParaRPr lang="en-AU" dirty="0"/>
          </a:p>
        </p:txBody>
      </p:sp>
    </p:spTree>
    <p:extLst>
      <p:ext uri="{BB962C8B-B14F-4D97-AF65-F5344CB8AC3E}">
        <p14:creationId xmlns:p14="http://schemas.microsoft.com/office/powerpoint/2010/main" val="62632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dirty="0">
                <a:latin typeface="Calibri"/>
                <a:ea typeface="Calibri"/>
                <a:cs typeface="Calibri"/>
              </a:rPr>
              <a:t>My third tip to increase screening participation is to be able to issue kits via the alternative access model </a:t>
            </a:r>
          </a:p>
          <a:p>
            <a:r>
              <a:rPr lang="en-US" dirty="0">
                <a:latin typeface="Calibri"/>
                <a:ea typeface="Calibri"/>
                <a:cs typeface="Calibri"/>
              </a:rPr>
              <a:t>What does this mean? Let's go through it together. </a:t>
            </a:r>
          </a:p>
        </p:txBody>
      </p:sp>
    </p:spTree>
    <p:extLst>
      <p:ext uri="{BB962C8B-B14F-4D97-AF65-F5344CB8AC3E}">
        <p14:creationId xmlns:p14="http://schemas.microsoft.com/office/powerpoint/2010/main" val="345945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F978-80CE-4612-7877-E741187C5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1F7E9-2374-8E59-AF32-2A9C07A8E0EF}"/>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FA3D950-4B5E-77A0-AA5F-ADEFBF0821CC}"/>
              </a:ext>
            </a:extLst>
          </p:cNvPr>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Before we talk in detail about the NBCSP’s alternative access to kits model, it is important to understand HOW we got here and the evidence that underpins this model.</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In 2015, the Australian Government funded Menzies School of Health Research (Menzies) to look at alternative ways of getting bowel cancer screening kits to Aboriginal and Torres Strait Islander people.</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A Pilot ran from November 2018 – October 2019 to improve bowel cancer screening participation among Aboriginal and Torres Strait Islander people by distributing screening kits through primary health care centres. Clinic sites around the country with high numbers of </a:t>
            </a:r>
            <a:r>
              <a:rPr lang="en-AU" dirty="0"/>
              <a:t>Aboriginal and Torres Strait Islander people participated</a:t>
            </a:r>
            <a:r>
              <a:rPr lang="en-AU" sz="1200" kern="1200" dirty="0">
                <a:solidFill>
                  <a:schemeClr val="tx1"/>
                </a:solidFill>
                <a:effectLst/>
                <a:latin typeface="+mn-lt"/>
                <a:ea typeface="+mn-ea"/>
                <a:cs typeface="+mn-cs"/>
              </a:rPr>
              <a:t> in the pilot.</a:t>
            </a:r>
            <a:endParaRPr lang="en-AU" sz="1200" kern="1200" dirty="0">
              <a:solidFill>
                <a:schemeClr val="tx1"/>
              </a:solidFill>
              <a:effectLst/>
              <a:latin typeface="+mn-lt"/>
            </a:endParaRPr>
          </a:p>
        </p:txBody>
      </p:sp>
    </p:spTree>
    <p:extLst>
      <p:ext uri="{BB962C8B-B14F-4D97-AF65-F5344CB8AC3E}">
        <p14:creationId xmlns:p14="http://schemas.microsoft.com/office/powerpoint/2010/main" val="1569170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4C67-01AB-60FB-7AC1-94069EB68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F3A5C-8824-E574-FFB0-37CF62379FE5}"/>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CD73097-C630-0A29-AAF6-5FDEDDC726D7}"/>
              </a:ext>
            </a:extLst>
          </p:cNvPr>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US" dirty="0"/>
              <a:t>Participation</a:t>
            </a:r>
            <a:r>
              <a:rPr lang="en-US" sz="1200" kern="1200" dirty="0">
                <a:solidFill>
                  <a:schemeClr val="tx1"/>
                </a:solidFill>
                <a:effectLst/>
                <a:latin typeface="+mn-lt"/>
                <a:ea typeface="+mn-ea"/>
                <a:cs typeface="+mn-cs"/>
              </a:rPr>
              <a:t> through the Alternative Pathway was significantly higher </a:t>
            </a:r>
            <a:r>
              <a:rPr lang="en-US" dirty="0"/>
              <a:t>in Aboriginal and Torres Strait Islander people </a:t>
            </a:r>
            <a:r>
              <a:rPr lang="en-US" sz="1200" kern="1200" dirty="0">
                <a:solidFill>
                  <a:schemeClr val="tx1"/>
                </a:solidFill>
                <a:effectLst/>
                <a:latin typeface="+mn-lt"/>
                <a:ea typeface="+mn-ea"/>
                <a:cs typeface="+mn-cs"/>
              </a:rPr>
              <a:t>than that of the </a:t>
            </a:r>
            <a:r>
              <a:rPr lang="en-US" dirty="0"/>
              <a:t>usual mailout</a:t>
            </a:r>
            <a:r>
              <a:rPr lang="en-US" sz="1200" kern="1200" dirty="0">
                <a:solidFill>
                  <a:schemeClr val="tx1"/>
                </a:solidFill>
                <a:effectLst/>
                <a:latin typeface="+mn-lt"/>
                <a:ea typeface="+mn-ea"/>
                <a:cs typeface="+mn-cs"/>
              </a:rPr>
              <a:t> pathway and a similar rate to that of </a:t>
            </a:r>
            <a:r>
              <a:rPr lang="en-US" dirty="0"/>
              <a:t>non-Aboriginal and Torres Strait Islander Australians</a:t>
            </a:r>
            <a:r>
              <a:rPr lang="en-US" sz="1200" kern="1200" dirty="0">
                <a:solidFill>
                  <a:schemeClr val="tx1"/>
                </a:solidFill>
                <a:effectLst/>
                <a:latin typeface="+mn-lt"/>
                <a:ea typeface="+mn-ea"/>
                <a:cs typeface="+mn-cs"/>
              </a:rPr>
              <a:t>.</a:t>
            </a:r>
            <a:endParaRPr lang="en-US" dirty="0"/>
          </a:p>
          <a:p>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key findings of the pilot included:</a:t>
            </a:r>
            <a:endParaRPr lang="en-US" sz="1200" kern="1200" dirty="0">
              <a:solidFill>
                <a:schemeClr val="tx1"/>
              </a:solidFill>
              <a:effectLst/>
              <a:latin typeface="+mn-lt"/>
            </a:endParaRPr>
          </a:p>
          <a:p>
            <a:r>
              <a:rPr lang="en-US" sz="1200" kern="1200" dirty="0">
                <a:solidFill>
                  <a:schemeClr val="tx1"/>
                </a:solidFill>
                <a:effectLst/>
                <a:latin typeface="+mn-lt"/>
                <a:ea typeface="+mn-ea"/>
                <a:cs typeface="+mn-cs"/>
              </a:rPr>
              <a:t>- The median return time for kits was 13 days, compared to 34 days in the usual pathway.</a:t>
            </a:r>
            <a:endParaRPr lang="en-US" sz="1200" kern="1200" dirty="0">
              <a:solidFill>
                <a:schemeClr val="tx1"/>
              </a:solidFill>
              <a:effectLst/>
              <a:latin typeface="+mn-lt"/>
            </a:endParaRPr>
          </a:p>
          <a:p>
            <a:r>
              <a:rPr lang="en-US" sz="1200" kern="1200" dirty="0">
                <a:solidFill>
                  <a:schemeClr val="tx1"/>
                </a:solidFill>
                <a:effectLst/>
                <a:latin typeface="+mn-lt"/>
                <a:ea typeface="+mn-ea"/>
                <a:cs typeface="+mn-cs"/>
              </a:rPr>
              <a:t>- There was better participant understanding of the importance of the test and procedures.</a:t>
            </a:r>
            <a:endParaRPr lang="en-US" sz="1200" kern="1200" dirty="0">
              <a:solidFill>
                <a:schemeClr val="tx1"/>
              </a:solidFill>
              <a:effectLst/>
              <a:latin typeface="+mn-lt"/>
            </a:endParaRPr>
          </a:p>
          <a:p>
            <a:r>
              <a:rPr lang="en-US" sz="1200" kern="1200" dirty="0">
                <a:solidFill>
                  <a:schemeClr val="tx1"/>
                </a:solidFill>
                <a:effectLst/>
                <a:latin typeface="+mn-lt"/>
                <a:ea typeface="+mn-ea"/>
                <a:cs typeface="+mn-cs"/>
              </a:rPr>
              <a:t>- Greater reach into under screened sections of the population (such as those who had been invited previously but not screened; those who live in areas of low socio-economic status or remote areas) than through the usual pathway.</a:t>
            </a:r>
            <a:endParaRPr lang="en-US" sz="1200" kern="1200" dirty="0">
              <a:solidFill>
                <a:schemeClr val="tx1"/>
              </a:solidFill>
              <a:effectLst/>
              <a:latin typeface="+mn-lt"/>
            </a:endParaRPr>
          </a:p>
        </p:txBody>
      </p:sp>
    </p:spTree>
    <p:extLst>
      <p:ext uri="{BB962C8B-B14F-4D97-AF65-F5344CB8AC3E}">
        <p14:creationId xmlns:p14="http://schemas.microsoft.com/office/powerpoint/2010/main" val="2134017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3CC11-6FBD-CA1E-6BC5-FA7631F89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83164-667B-D994-C9B6-88CE470A3328}"/>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885E474-0D17-C6A0-3041-1692DB6D0D1D}"/>
              </a:ext>
            </a:extLst>
          </p:cNvPr>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Following the positive findings of the Pilot, the NBCSP rolled out the alternative access model nationally in late 2022.</a:t>
            </a:r>
            <a:r>
              <a:rPr lang="en-AU" dirty="0"/>
              <a:t> This is now a great alternative to handing out a private pathology kit and instead being able to hand out a NBCSP kit to your patients who are eligible to screen. </a:t>
            </a: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The face-to-face approach of the model also </a:t>
            </a:r>
            <a:r>
              <a:rPr lang="en-AU" dirty="0"/>
              <a:t>gives the</a:t>
            </a:r>
            <a:r>
              <a:rPr lang="en-AU" sz="1200" kern="1200" dirty="0">
                <a:solidFill>
                  <a:schemeClr val="tx1"/>
                </a:solidFill>
                <a:effectLst/>
                <a:latin typeface="+mn-lt"/>
                <a:ea typeface="+mn-ea"/>
                <a:cs typeface="+mn-cs"/>
              </a:rPr>
              <a:t> healthcare provider an opportunity to demonstrate the simplicity of the kit and answer any questions</a:t>
            </a:r>
            <a:r>
              <a:rPr lang="en-AU" dirty="0"/>
              <a:t> the patient may have.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We know some people are more likely to screen if they walk away with a kit in their hand, rather than waiting for it to arrive in the post.</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While the focus for engagement through </a:t>
            </a:r>
            <a:r>
              <a:rPr lang="en-AU" dirty="0"/>
              <a:t>this</a:t>
            </a:r>
            <a:r>
              <a:rPr lang="en-AU" sz="1200" kern="1200" dirty="0">
                <a:solidFill>
                  <a:schemeClr val="tx1"/>
                </a:solidFill>
                <a:effectLst/>
                <a:latin typeface="+mn-lt"/>
                <a:ea typeface="+mn-ea"/>
                <a:cs typeface="+mn-cs"/>
              </a:rPr>
              <a:t> model are people from groups with low screening rates, anyone who is eligible to screen with the NBCSP can receive a kit through </a:t>
            </a:r>
            <a:r>
              <a:rPr lang="en-AU" dirty="0"/>
              <a:t>the alternative access model. To streamline access to kits, health provider or their delegate can bulk order kits through PRODA in batches of 10, up to a maximum of 100 at a time.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This means anyone between the ages of 45-74 can be given an NBCSP kit by a healthcare provider. It is really important that if you provide a kit to a patient, you issue it correctly in the NCSR (either through the Healthcare provider portal in PRODA or via the integration with your clinical software), print off the Participant details form which is populated as part of the process and give it your patient so that it can be sent back with the samples. </a:t>
            </a:r>
            <a:r>
              <a:rPr lang="en-AU" dirty="0"/>
              <a:t>The participant details form is accessed via the NCSR, either through PRODA or the NCSR integration. If</a:t>
            </a:r>
            <a:r>
              <a:rPr lang="en-AU" sz="1200" kern="1200" dirty="0">
                <a:solidFill>
                  <a:schemeClr val="tx1"/>
                </a:solidFill>
                <a:effectLst/>
                <a:latin typeface="+mn-lt"/>
                <a:ea typeface="+mn-ea"/>
                <a:cs typeface="+mn-cs"/>
              </a:rPr>
              <a:t> you forget to issue the kit in the NCSR</a:t>
            </a:r>
            <a:r>
              <a:rPr lang="en-AU" dirty="0"/>
              <a:t> alongside the Participant details form</a:t>
            </a:r>
            <a:r>
              <a:rPr lang="en-AU" sz="1200" kern="1200" dirty="0">
                <a:solidFill>
                  <a:schemeClr val="tx1"/>
                </a:solidFill>
                <a:effectLst/>
                <a:latin typeface="+mn-lt"/>
                <a:ea typeface="+mn-ea"/>
                <a:cs typeface="+mn-cs"/>
              </a:rPr>
              <a:t>, the NBCSP’s pathology provider may not be able to test the returned samples.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Engaging in the alternative access to kits model is really no different to arranging for your patient to do a private pathology </a:t>
            </a:r>
            <a:r>
              <a:rPr lang="en-AU" sz="1200" kern="1200" dirty="0" err="1">
                <a:solidFill>
                  <a:schemeClr val="tx1"/>
                </a:solidFill>
                <a:effectLst/>
                <a:latin typeface="+mn-lt"/>
                <a:ea typeface="+mn-ea"/>
                <a:cs typeface="+mn-cs"/>
              </a:rPr>
              <a:t>iFOBT</a:t>
            </a:r>
            <a:r>
              <a:rPr lang="en-AU" sz="1200" kern="1200" dirty="0">
                <a:solidFill>
                  <a:schemeClr val="tx1"/>
                </a:solidFill>
                <a:effectLst/>
                <a:latin typeface="+mn-lt"/>
                <a:ea typeface="+mn-ea"/>
                <a:cs typeface="+mn-cs"/>
              </a:rPr>
              <a:t>, except </a:t>
            </a:r>
            <a:r>
              <a:rPr lang="en-AU" sz="1200" u="sng" kern="1200" dirty="0">
                <a:solidFill>
                  <a:schemeClr val="tx1"/>
                </a:solidFill>
                <a:effectLst/>
                <a:latin typeface="+mn-lt"/>
                <a:ea typeface="+mn-ea"/>
                <a:cs typeface="+mn-cs"/>
              </a:rPr>
              <a:t>with the added benefits the NBCSP and NCSR provides.</a:t>
            </a:r>
            <a:endParaRPr lang="en-AU" sz="1200" u="sng" kern="1200" dirty="0">
              <a:solidFill>
                <a:schemeClr val="tx1"/>
              </a:solidFill>
              <a:effectLst/>
              <a:latin typeface="+mn-lt"/>
            </a:endParaRPr>
          </a:p>
          <a:p>
            <a:endParaRPr lang="en-AU" u="sng" dirty="0"/>
          </a:p>
        </p:txBody>
      </p:sp>
    </p:spTree>
    <p:extLst>
      <p:ext uri="{BB962C8B-B14F-4D97-AF65-F5344CB8AC3E}">
        <p14:creationId xmlns:p14="http://schemas.microsoft.com/office/powerpoint/2010/main" val="2482818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p>
          <a:p>
            <a:r>
              <a:rPr lang="en-AU" dirty="0"/>
              <a:t>To summarise, there</a:t>
            </a:r>
            <a:r>
              <a:rPr lang="en-AU" sz="1200" kern="1200" dirty="0">
                <a:solidFill>
                  <a:schemeClr val="tx1"/>
                </a:solidFill>
                <a:effectLst/>
                <a:latin typeface="+mn-lt"/>
                <a:ea typeface="+mn-ea"/>
                <a:cs typeface="+mn-cs"/>
              </a:rPr>
              <a:t> are a number of strategies that can be implemented within your practice to streamline your clinic’s interaction with the NCSR.</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Firstly, setting up NCSR integration. Integrating your practice software with the NCSR ensures it is easy to find screening information for your patient and submit both National Bowel Cancer Screening National Cervical Screening Program forms online.</a:t>
            </a:r>
            <a:r>
              <a:rPr lang="en-AU" dirty="0"/>
              <a:t> Our first webinar of our 4-part webinar series covers integration with the NCSR in more detail.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Your practice or office manager is able to complete the integration process.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dirty="0"/>
              <a:t>We have been hosting webinars about the</a:t>
            </a:r>
            <a:r>
              <a:rPr lang="en-AU" sz="1200" kern="1200" dirty="0">
                <a:solidFill>
                  <a:schemeClr val="tx1"/>
                </a:solidFill>
                <a:effectLst/>
                <a:latin typeface="+mn-lt"/>
                <a:ea typeface="+mn-ea"/>
                <a:cs typeface="+mn-cs"/>
              </a:rPr>
              <a:t> National Cancer Screening Register and integration. I</a:t>
            </a:r>
            <a:r>
              <a:rPr lang="en-AU" dirty="0"/>
              <a:t>f you cannot attend one of the live webinars, you</a:t>
            </a:r>
            <a:r>
              <a:rPr lang="en-AU" sz="1200" kern="1200" dirty="0">
                <a:solidFill>
                  <a:schemeClr val="tx1"/>
                </a:solidFill>
                <a:effectLst/>
                <a:latin typeface="+mn-lt"/>
                <a:ea typeface="+mn-ea"/>
                <a:cs typeface="+mn-cs"/>
              </a:rPr>
              <a:t> can watch a recording on the NBCSP Healthcare Provider Learning Hub (refer to the link at end of today’s presentation). There are excellent resources online about troubleshooting NCSR integration issues or you can phone them on the 1800 number.</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Second, utilise the NCSR’s delegate access functionality. Setting up delegate access can be an important time-saving measure for busy GPs and enables practice nurses or other practice staff such as administrative staff/managers to complete administrative tasks on your behalf – such as bulk ordering alternative access model kits or submitting NBCSP reports and forms.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Your delegates can also access the NCSR to review results or issue kits on your behalf, such as during a health assessment conducted by a practice nurse.</a:t>
            </a:r>
            <a:endParaRPr lang="en-AU" sz="1200" kern="1200" dirty="0">
              <a:solidFill>
                <a:schemeClr val="tx1"/>
              </a:solidFill>
              <a:effectLst/>
              <a:latin typeface="+mn-lt"/>
            </a:endParaRPr>
          </a:p>
          <a:p>
            <a:endParaRPr lang="en-AU"/>
          </a:p>
          <a:p>
            <a:r>
              <a:rPr lang="en-AU" sz="1200" kern="1200" dirty="0">
                <a:solidFill>
                  <a:schemeClr val="tx1"/>
                </a:solidFill>
                <a:effectLst/>
                <a:latin typeface="+mn-lt"/>
                <a:ea typeface="+mn-ea"/>
                <a:cs typeface="+mn-cs"/>
              </a:rPr>
              <a:t>One other process improvement is to look at the patient's address listed on the NCSR. This is one of the most common reasons why patients are not receiving kits in the mail. The patient themselves or a healthcare provider can manually update the address on the NCSR. Note updating an address in the NCSR won’t update the patient’s Medicare address.</a:t>
            </a:r>
            <a:endParaRPr lang="en-AU" dirty="0">
              <a:solidFill>
                <a:srgbClr val="0E406A"/>
              </a:solidFill>
            </a:endParaRPr>
          </a:p>
        </p:txBody>
      </p:sp>
    </p:spTree>
    <p:extLst>
      <p:ext uri="{BB962C8B-B14F-4D97-AF65-F5344CB8AC3E}">
        <p14:creationId xmlns:p14="http://schemas.microsoft.com/office/powerpoint/2010/main" val="472455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3A78B-FD33-D9CD-9DFE-5D493977F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60368-732D-1183-D072-F9CC9BA7E665}"/>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5D36AE4-BDEB-8EE8-251C-20C86F17AD34}"/>
              </a:ext>
            </a:extLst>
          </p:cNvPr>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Thank you. I will now answer any questions that you have.</a:t>
            </a:r>
            <a:endParaRPr lang="en-AU" sz="1200" kern="1200" dirty="0">
              <a:solidFill>
                <a:schemeClr val="tx1"/>
              </a:solidFill>
              <a:effectLst/>
              <a:latin typeface="+mn-lt"/>
            </a:endParaRPr>
          </a:p>
          <a:p>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[Refer to FAQ document as needed.]</a:t>
            </a:r>
            <a:endParaRPr lang="en-AU" dirty="0"/>
          </a:p>
        </p:txBody>
      </p:sp>
    </p:spTree>
    <p:extLst>
      <p:ext uri="{BB962C8B-B14F-4D97-AF65-F5344CB8AC3E}">
        <p14:creationId xmlns:p14="http://schemas.microsoft.com/office/powerpoint/2010/main" val="220549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9D07-30FC-F562-F524-6334D1581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71DF3-80AB-F7B4-7D53-E16F8FF369A4}"/>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BFDCBE4-B479-6F28-549A-D3E9C84253D5}"/>
              </a:ext>
            </a:extLst>
          </p:cNvPr>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GPEx FACILITATOR</a:t>
            </a:r>
            <a:endParaRPr lang="en-US"/>
          </a:p>
        </p:txBody>
      </p:sp>
    </p:spTree>
    <p:extLst>
      <p:ext uri="{BB962C8B-B14F-4D97-AF65-F5344CB8AC3E}">
        <p14:creationId xmlns:p14="http://schemas.microsoft.com/office/powerpoint/2010/main" val="350810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dirty="0">
                <a:latin typeface="Calibri"/>
                <a:ea typeface="Calibri"/>
                <a:cs typeface="Calibri"/>
              </a:rPr>
              <a:t>SPEAKER </a:t>
            </a:r>
          </a:p>
          <a:p>
            <a:r>
              <a:rPr lang="en-AU" dirty="0"/>
              <a:t>We are now going to shift gears and look at population groups who have historically participated at a lower rate than the rest of the population in the NBCSP. </a:t>
            </a:r>
            <a:endParaRPr lang="en-US" dirty="0"/>
          </a:p>
          <a:p>
            <a:r>
              <a:rPr lang="en-US" dirty="0">
                <a:latin typeface="Calibri"/>
                <a:ea typeface="Calibri"/>
                <a:cs typeface="Calibri"/>
              </a:rPr>
              <a:t>We have discussed that only 40% of the eligible population participates in the NBCSP. However, there are some subgroups of the population with even lower rates of participation. Who do you think these subgroups include?</a:t>
            </a:r>
          </a:p>
          <a:p>
            <a:endParaRPr lang="en-US">
              <a:latin typeface="Calibri"/>
              <a:ea typeface="Calibri"/>
              <a:cs typeface="Calibri"/>
            </a:endParaRPr>
          </a:p>
          <a:p>
            <a:endParaRPr lang="en-US">
              <a:latin typeface="Calibri"/>
              <a:ea typeface="Calibri"/>
              <a:cs typeface="Calibri"/>
            </a:endParaRPr>
          </a:p>
        </p:txBody>
      </p:sp>
    </p:spTree>
    <p:extLst>
      <p:ext uri="{BB962C8B-B14F-4D97-AF65-F5344CB8AC3E}">
        <p14:creationId xmlns:p14="http://schemas.microsoft.com/office/powerpoint/2010/main" val="269075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Data </a:t>
            </a:r>
            <a:r>
              <a:rPr lang="en-AU" dirty="0"/>
              <a:t>from the Australian Institute of Health and Welfare </a:t>
            </a:r>
            <a:r>
              <a:rPr lang="en-AU" sz="1200" kern="1200" dirty="0">
                <a:solidFill>
                  <a:schemeClr val="tx1"/>
                </a:solidFill>
                <a:effectLst/>
                <a:latin typeface="+mn-lt"/>
                <a:ea typeface="+mn-ea"/>
                <a:cs typeface="+mn-cs"/>
              </a:rPr>
              <a:t>shows that people from these groups are also more likely to have poorer outcomes for colorectal cancer treatment and survival as the cancers are usually more advanced when first detected or access to treatment problematic. Engaging these groups is a priority for the NBCSP.</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endParaRPr lang="en-AU" sz="1200" kern="1200">
              <a:solidFill>
                <a:schemeClr val="tx1"/>
              </a:solidFill>
              <a:effectLst/>
              <a:latin typeface="+mn-lt"/>
            </a:endParaRPr>
          </a:p>
          <a:p>
            <a:endParaRPr lang="en-AU" sz="1200" kern="1200">
              <a:solidFill>
                <a:schemeClr val="tx1"/>
              </a:solidFill>
              <a:effectLst/>
              <a:latin typeface="+mn-lt"/>
            </a:endParaRPr>
          </a:p>
        </p:txBody>
      </p:sp>
    </p:spTree>
    <p:extLst>
      <p:ext uri="{BB962C8B-B14F-4D97-AF65-F5344CB8AC3E}">
        <p14:creationId xmlns:p14="http://schemas.microsoft.com/office/powerpoint/2010/main" val="326960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448A-643E-ED43-0B76-49283E269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0442B-2946-8D77-28B8-95A652317E65}"/>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407C780-5FE0-4738-BD63-80FEB8BE96D5}"/>
              </a:ext>
            </a:extLst>
          </p:cNvPr>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This table </a:t>
            </a:r>
            <a:r>
              <a:rPr lang="en-AU" dirty="0"/>
              <a:t>which is from the latest AIHW report into the NBCSP </a:t>
            </a:r>
            <a:r>
              <a:rPr lang="en-AU" sz="1200" kern="1200" dirty="0">
                <a:solidFill>
                  <a:schemeClr val="tx1"/>
                </a:solidFill>
                <a:effectLst/>
                <a:latin typeface="+mn-lt"/>
                <a:ea typeface="+mn-ea"/>
                <a:cs typeface="+mn-cs"/>
              </a:rPr>
              <a:t>shows the NBCSP participation rates for different population groups, along with their screening positivity rates and diagnostic assessment rate (i.e. how many go on to have a colonoscopy) for the two year period covering 2022-2023.</a:t>
            </a:r>
            <a:r>
              <a:rPr lang="en-AU" dirty="0"/>
              <a:t> Bear in mind that as this data was from 2022-23, it only includes people aged 50-74 as the lower age of screening had not yet commenced. </a:t>
            </a: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Participation </a:t>
            </a:r>
            <a:r>
              <a:rPr lang="en-AU" dirty="0"/>
              <a:t>in the NBCSP for the under screened groups shown in the slide is lower than the total eligible population. </a:t>
            </a:r>
          </a:p>
          <a:p>
            <a:r>
              <a:rPr lang="en-AU" dirty="0"/>
              <a:t>The second column indicates the screening positivity rate, that is, the likelihood that the FOBT will return a positive result for blood. In the total eligible population, this sits at 6%. For many of the under screened groups,  they are more likely to return a positive </a:t>
            </a:r>
            <a:r>
              <a:rPr lang="en-AU" dirty="0" err="1"/>
              <a:t>iFOBT</a:t>
            </a:r>
            <a:r>
              <a:rPr lang="en-AU" dirty="0"/>
              <a:t>, yet most of these under screened groups are less likely to go on to have a diagnostic assessment. </a:t>
            </a:r>
          </a:p>
          <a:p>
            <a:endParaRPr lang="en-AU"/>
          </a:p>
          <a:p>
            <a:r>
              <a:rPr lang="en-AU" dirty="0"/>
              <a:t>If we can encourage more under screened groups to participate in the NBCSP this will mean more people will go on to receive diagnostic colonoscopies and more cancers can be detected, ideally at an early stage. </a:t>
            </a:r>
          </a:p>
          <a:p>
            <a:endParaRPr lang="en-AU"/>
          </a:p>
          <a:p>
            <a:r>
              <a:rPr lang="en-AU" dirty="0"/>
              <a:t>[Note: AIHW </a:t>
            </a:r>
            <a:r>
              <a:rPr lang="en-US" dirty="0"/>
              <a:t>definition of Diagnostic assessment rate: The percentage of people who returned a positive NBCSP screening test (warranting further assessment) between 1 January 2023 and 31 December 2023 and had follow-up diagnostic assessment within that period or by 31 December 2024.]</a:t>
            </a:r>
          </a:p>
          <a:p>
            <a:endParaRPr lang="en-AU"/>
          </a:p>
        </p:txBody>
      </p:sp>
    </p:spTree>
    <p:extLst>
      <p:ext uri="{BB962C8B-B14F-4D97-AF65-F5344CB8AC3E}">
        <p14:creationId xmlns:p14="http://schemas.microsoft.com/office/powerpoint/2010/main" val="1434697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latin typeface="+mn-lt"/>
              </a:rPr>
              <a:t>SPEAKER </a:t>
            </a:r>
          </a:p>
          <a:p>
            <a:r>
              <a:rPr lang="en-AU" sz="1200" kern="1200" dirty="0">
                <a:solidFill>
                  <a:schemeClr val="tx1"/>
                </a:solidFill>
                <a:effectLst/>
                <a:latin typeface="+mn-lt"/>
                <a:ea typeface="+mn-ea"/>
                <a:cs typeface="+mn-cs"/>
              </a:rPr>
              <a:t>There are a number of barriers people can face when it comes to bowel screening. By understanding factors that influence a person’s decision to screen, especially among population groups who tend to screen less, healthcare providers can better support and encourage participation in the program.</a:t>
            </a:r>
            <a:endParaRPr lang="en-AU" dirty="0">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Some of these barriers may be specific to a particular group of people, whereas other barriers may be applicable to everyone.</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There are generally three kinds of barriers – patient related, provider related and system related.</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Patient-related – These are factors specific to the individual themselves, such as culture, language, health literacy or practical considerations around their geographic location.</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Provider-related barriers – These can include availability of healthcare providers, the length of appointments and health provider awareness of particular population groups and how they can best be engaged in screening.</a:t>
            </a:r>
            <a:endParaRPr lang="en-AU" sz="1200" kern="1200" dirty="0">
              <a:solidFill>
                <a:schemeClr val="tx1"/>
              </a:solidFill>
              <a:effectLst/>
              <a:latin typeface="+mn-lt"/>
            </a:endParaRPr>
          </a:p>
          <a:p>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System-related barriers – f</a:t>
            </a:r>
            <a:r>
              <a:rPr lang="en-US" sz="1200" kern="1200" dirty="0">
                <a:solidFill>
                  <a:schemeClr val="tx1"/>
                </a:solidFill>
                <a:effectLst/>
                <a:latin typeface="+mn-lt"/>
                <a:ea typeface="+mn-ea"/>
                <a:cs typeface="+mn-cs"/>
              </a:rPr>
              <a:t>or example, the need to collect two samples from two different poos and the fact that poo is involved; the need to keep samples cool; and the need to take samples to the post office or find a post box. </a:t>
            </a:r>
            <a:endParaRPr lang="en-US" sz="1200" kern="1200" dirty="0">
              <a:solidFill>
                <a:schemeClr val="tx1"/>
              </a:solidFill>
              <a:effectLst/>
              <a:latin typeface="+mn-lt"/>
            </a:endParaRPr>
          </a:p>
          <a:p>
            <a:endParaRPr lang="en-AU" sz="1200" kern="1200">
              <a:solidFill>
                <a:schemeClr val="tx1"/>
              </a:solidFill>
              <a:effectLst/>
              <a:latin typeface="+mn-lt"/>
            </a:endParaRPr>
          </a:p>
          <a:p>
            <a:r>
              <a:rPr lang="en-AU" dirty="0">
                <a:latin typeface="+mn-lt"/>
              </a:rPr>
              <a:t>We do have more information about under screened populations in the third webinar of our 4-part webinar series in addition to Elective Module 1. </a:t>
            </a:r>
          </a:p>
          <a:p>
            <a:endParaRPr lang="en-AU">
              <a:latin typeface="+mn-lt"/>
            </a:endParaRPr>
          </a:p>
        </p:txBody>
      </p:sp>
    </p:spTree>
    <p:extLst>
      <p:ext uri="{BB962C8B-B14F-4D97-AF65-F5344CB8AC3E}">
        <p14:creationId xmlns:p14="http://schemas.microsoft.com/office/powerpoint/2010/main" val="233559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a:t>
            </a:r>
            <a:r>
              <a:rPr lang="en-AU" dirty="0"/>
              <a:t>Although 5 case studies are provided for each table, speaker to please allocate each table/group to ONE case study. If there are more than 5 tables, then some of the tables will be doing the same case study. After 15 minutes of small group discussion, bring the whole group back together again and select a spokesperson for some of the groups to share more widely with the larger group what they discussed as the answers to the questions. Given you will likely have around 15 minutes for the whole-group discussion, it is unlikely that you will have time for a spokesperson for all 5 case studies and it is important not to run over time. If there is only time for 2-3 case studies to be discussed as a whole group, this is fine. This is also an opportunity to fill in any gaps from your facilitator notes about the case studies]:</a:t>
            </a:r>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pPr>
              <a:defRPr/>
            </a:pPr>
            <a:endParaRPr lang="en-AU"/>
          </a:p>
          <a:p>
            <a:pPr>
              <a:defRPr/>
            </a:pPr>
            <a:r>
              <a:rPr lang="en-AU" dirty="0"/>
              <a:t>[In person workshop]</a:t>
            </a:r>
          </a:p>
          <a:p>
            <a:pPr>
              <a:defRPr/>
            </a:pPr>
            <a:r>
              <a:rPr lang="en-AU" sz="1200" kern="1200" dirty="0">
                <a:solidFill>
                  <a:schemeClr val="tx1"/>
                </a:solidFill>
                <a:effectLst/>
                <a:latin typeface="+mn-lt"/>
                <a:ea typeface="+mn-ea"/>
                <a:cs typeface="+mn-cs"/>
              </a:rPr>
              <a:t>We have provided you with five case studies on your table </a:t>
            </a:r>
            <a:r>
              <a:rPr lang="en-AU" dirty="0"/>
              <a:t>but will indicate which case study each group will</a:t>
            </a:r>
            <a:r>
              <a:rPr lang="en-AU" sz="1200" kern="1200" dirty="0">
                <a:solidFill>
                  <a:schemeClr val="tx1"/>
                </a:solidFill>
                <a:effectLst/>
                <a:latin typeface="+mn-lt"/>
                <a:ea typeface="+mn-ea"/>
                <a:cs typeface="+mn-cs"/>
              </a:rPr>
              <a:t> discuss in the next </a:t>
            </a:r>
            <a:r>
              <a:rPr lang="en-AU" dirty="0"/>
              <a:t>15 minutes</a:t>
            </a:r>
            <a:r>
              <a:rPr lang="en-AU" sz="1200" kern="1200" dirty="0">
                <a:solidFill>
                  <a:schemeClr val="tx1"/>
                </a:solidFill>
                <a:effectLst/>
                <a:latin typeface="+mn-lt"/>
                <a:ea typeface="+mn-ea"/>
                <a:cs typeface="+mn-cs"/>
              </a:rPr>
              <a:t> within your </a:t>
            </a:r>
            <a:r>
              <a:rPr lang="en-AU" dirty="0"/>
              <a:t>group</a:t>
            </a:r>
            <a:r>
              <a:rPr lang="en-AU" sz="1200" kern="1200" dirty="0">
                <a:solidFill>
                  <a:schemeClr val="tx1"/>
                </a:solidFill>
                <a:effectLst/>
                <a:latin typeface="+mn-lt"/>
                <a:ea typeface="+mn-ea"/>
                <a:cs typeface="+mn-cs"/>
              </a:rPr>
              <a:t>. </a:t>
            </a:r>
            <a:r>
              <a:rPr lang="en-AU" dirty="0"/>
              <a:t>(Speaker to please point at each table and call out which case study they are to focus on). This</a:t>
            </a:r>
            <a:r>
              <a:rPr lang="en-AU" sz="1200" kern="1200" dirty="0">
                <a:solidFill>
                  <a:schemeClr val="tx1"/>
                </a:solidFill>
                <a:effectLst/>
                <a:latin typeface="+mn-lt"/>
                <a:ea typeface="+mn-ea"/>
                <a:cs typeface="+mn-cs"/>
              </a:rPr>
              <a:t> exercise is designed to get you thinking about what audit activity you might choose to undertake. Discussing these cases as a group contributes to your reviewing performance CPD hours. I will also pop around to each group to help answer any questions. Are there any questions now before we break?</a:t>
            </a:r>
            <a:endParaRPr lang="en-AU" sz="1200" kern="1200" dirty="0">
              <a:solidFill>
                <a:schemeClr val="tx1"/>
              </a:solidFill>
              <a:effectLst/>
              <a:latin typeface="+mn-lt"/>
            </a:endParaRPr>
          </a:p>
          <a:p>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[Online workshop]: </a:t>
            </a:r>
            <a:endParaRPr lang="en-AU" dirty="0"/>
          </a:p>
          <a:p>
            <a:pPr>
              <a:defRPr/>
            </a:pPr>
            <a:r>
              <a:rPr lang="en-AU" sz="1200" kern="1200" dirty="0">
                <a:solidFill>
                  <a:schemeClr val="tx1"/>
                </a:solidFill>
                <a:effectLst/>
                <a:latin typeface="+mn-lt"/>
                <a:ea typeface="+mn-ea"/>
                <a:cs typeface="+mn-cs"/>
              </a:rPr>
              <a:t>In</a:t>
            </a:r>
            <a:r>
              <a:rPr lang="en-AU" dirty="0"/>
              <a:t> the meeting chat there is a link to </a:t>
            </a:r>
            <a:r>
              <a:rPr lang="en-AU" sz="1200" kern="1200" dirty="0">
                <a:solidFill>
                  <a:schemeClr val="tx1"/>
                </a:solidFill>
                <a:effectLst/>
                <a:latin typeface="+mn-lt"/>
                <a:ea typeface="+mn-ea"/>
                <a:cs typeface="+mn-cs"/>
              </a:rPr>
              <a:t>five case studies </a:t>
            </a:r>
            <a:r>
              <a:rPr lang="en-AU" dirty="0"/>
              <a:t>and we will allocate you into breakout groups. Over the next 15 minutes, we will indicate which case study your breakout group is to read and discuss. Discussing</a:t>
            </a:r>
            <a:r>
              <a:rPr lang="en-AU" sz="1200" kern="1200" dirty="0">
                <a:solidFill>
                  <a:schemeClr val="tx1"/>
                </a:solidFill>
                <a:effectLst/>
                <a:latin typeface="+mn-lt"/>
                <a:ea typeface="+mn-ea"/>
                <a:cs typeface="+mn-cs"/>
              </a:rPr>
              <a:t> these cases as a group contributes to your reviewing performance CPD hours. Breakout groups of 4-8 people will be allocated automatically. There will be a timer clock at top of </a:t>
            </a:r>
            <a:r>
              <a:rPr lang="en-AU" dirty="0"/>
              <a:t>the screen</a:t>
            </a:r>
            <a:r>
              <a:rPr lang="en-AU" sz="1200" kern="1200" dirty="0">
                <a:solidFill>
                  <a:schemeClr val="tx1"/>
                </a:solidFill>
                <a:effectLst/>
                <a:latin typeface="+mn-lt"/>
                <a:ea typeface="+mn-ea"/>
                <a:cs typeface="+mn-cs"/>
              </a:rPr>
              <a:t> and a 1 minute warning prompt before you are automatically brought back </a:t>
            </a:r>
            <a:r>
              <a:rPr lang="en-AU" dirty="0"/>
              <a:t>into </a:t>
            </a:r>
            <a:r>
              <a:rPr lang="en-AU" sz="1200" kern="1200" dirty="0">
                <a:solidFill>
                  <a:schemeClr val="tx1"/>
                </a:solidFill>
                <a:effectLst/>
                <a:latin typeface="+mn-lt"/>
                <a:ea typeface="+mn-ea"/>
                <a:cs typeface="+mn-cs"/>
              </a:rPr>
              <a:t>the </a:t>
            </a:r>
            <a:r>
              <a:rPr lang="en-AU" dirty="0"/>
              <a:t>main room</a:t>
            </a:r>
            <a:r>
              <a:rPr lang="en-AU" sz="1200" kern="1200" dirty="0">
                <a:solidFill>
                  <a:schemeClr val="tx1"/>
                </a:solidFill>
                <a:effectLst/>
                <a:latin typeface="+mn-lt"/>
                <a:ea typeface="+mn-ea"/>
                <a:cs typeface="+mn-cs"/>
              </a:rPr>
              <a:t>. </a:t>
            </a:r>
            <a:r>
              <a:rPr lang="en-AU" dirty="0"/>
              <a:t>We </a:t>
            </a:r>
            <a:r>
              <a:rPr lang="en-AU" sz="1200" kern="1200" dirty="0">
                <a:solidFill>
                  <a:schemeClr val="tx1"/>
                </a:solidFill>
                <a:effectLst/>
                <a:latin typeface="+mn-lt"/>
                <a:ea typeface="+mn-ea"/>
                <a:cs typeface="+mn-cs"/>
              </a:rPr>
              <a:t>will also pop into each breakout group to help answer any questions</a:t>
            </a:r>
            <a:r>
              <a:rPr lang="en-AU" dirty="0"/>
              <a:t> and see how each group is going</a:t>
            </a:r>
            <a:r>
              <a:rPr lang="en-AU" sz="1200" kern="1200" dirty="0">
                <a:solidFill>
                  <a:schemeClr val="tx1"/>
                </a:solidFill>
                <a:effectLst/>
                <a:latin typeface="+mn-lt"/>
                <a:ea typeface="+mn-ea"/>
                <a:cs typeface="+mn-cs"/>
              </a:rPr>
              <a:t>. Are there any questions now before we break?</a:t>
            </a:r>
            <a:endParaRPr lang="en-AU" sz="1200" kern="1200" dirty="0">
              <a:solidFill>
                <a:schemeClr val="tx1"/>
              </a:solidFill>
              <a:effectLst/>
              <a:latin typeface="+mn-lt"/>
            </a:endParaRPr>
          </a:p>
          <a:p>
            <a:pPr>
              <a:defRPr/>
            </a:pPr>
            <a:endParaRPr lang="en-AU"/>
          </a:p>
          <a:p>
            <a:pPr>
              <a:defRPr/>
            </a:pPr>
            <a:endParaRPr lang="en-AU"/>
          </a:p>
          <a:p>
            <a:pPr>
              <a:defRPr/>
            </a:pPr>
            <a:r>
              <a:rPr lang="en-AU" dirty="0"/>
              <a:t>NOTE FOR SPEAKERS: At the end of the 15 minutes, </a:t>
            </a:r>
          </a:p>
        </p:txBody>
      </p:sp>
    </p:spTree>
    <p:extLst>
      <p:ext uri="{BB962C8B-B14F-4D97-AF65-F5344CB8AC3E}">
        <p14:creationId xmlns:p14="http://schemas.microsoft.com/office/powerpoint/2010/main" val="1527286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2CCD0-63AF-34C7-182E-BFDB6F3C8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262FB-72D3-F421-2805-93AE7B6DAE68}"/>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D506FFF-6703-1B71-7618-E9AAD74A5B69}"/>
              </a:ext>
            </a:extLst>
          </p:cNvPr>
          <p:cNvSpPr>
            <a:spLocks noGrp="1"/>
          </p:cNvSpPr>
          <p:nvPr>
            <p:ph type="body" idx="1"/>
          </p:nvPr>
        </p:nvSpPr>
        <p:spPr>
          <a:xfrm>
            <a:off x="822325" y="7040563"/>
            <a:ext cx="6584950" cy="5761037"/>
          </a:xfrm>
          <a:prstGeom prst="rect">
            <a:avLst/>
          </a:prstGeom>
        </p:spPr>
        <p:txBody>
          <a:bodyPr/>
          <a:lstStyle/>
          <a:p>
            <a:r>
              <a:rPr lang="en-US" b="0" dirty="0">
                <a:latin typeface="+mn-lt"/>
              </a:rPr>
              <a:t>SPEAKER </a:t>
            </a:r>
          </a:p>
          <a:p>
            <a:r>
              <a:rPr lang="en-US" b="0" dirty="0">
                <a:latin typeface="+mn-lt"/>
              </a:rPr>
              <a:t>Well done everyone for participating in the Case Study discussion. Hopefully you had a lot of good quality discussion in your small groups. Although each under screened population group has distinct barriers to participating in bowel cancer screening there are also a lot of common themes among the groups which you may have noticed. Some of these include:</a:t>
            </a:r>
          </a:p>
          <a:p>
            <a:endParaRPr lang="en-US" b="0">
              <a:latin typeface="+mn-lt"/>
            </a:endParaRPr>
          </a:p>
          <a:p>
            <a:r>
              <a:rPr lang="en-US" b="0" dirty="0">
                <a:latin typeface="+mn-lt"/>
              </a:rPr>
              <a:t>Barriers</a:t>
            </a:r>
          </a:p>
          <a:p>
            <a:r>
              <a:rPr lang="en-US" b="0" dirty="0">
                <a:latin typeface="+mn-lt"/>
              </a:rPr>
              <a:t>- Barriers due to cognitive, emotional, physical/location, cultural, social, and/or environmental factors (e.g., emotional = Confidence and/or anxiety; coping factors= avoidance; cultural = language/English literacy/lack of cultural safety)</a:t>
            </a:r>
          </a:p>
          <a:p>
            <a:r>
              <a:rPr lang="en-US" b="0" dirty="0">
                <a:latin typeface="+mn-lt"/>
              </a:rPr>
              <a:t>- Patient perceptions and attitudes (perceptions of cost, ’ickiness’, time, effort, time off work, pros and cons, attitude such as “don’t fix it if not broken”, motivation/avoidance)</a:t>
            </a:r>
          </a:p>
          <a:p>
            <a:r>
              <a:rPr lang="en-US" b="0" dirty="0">
                <a:latin typeface="+mn-lt"/>
              </a:rPr>
              <a:t>- Health misconceptions, myths and/or bias (e.g. Case study #3 Group home staff or care team)</a:t>
            </a:r>
          </a:p>
          <a:p>
            <a:r>
              <a:rPr lang="en-US" b="0" dirty="0">
                <a:latin typeface="+mn-lt"/>
              </a:rPr>
              <a:t>- Reduced Health literacy (including due to cognitive, emotional, physical, cultural, social or environmental factors)</a:t>
            </a:r>
          </a:p>
          <a:p>
            <a:endParaRPr lang="en-US" b="0">
              <a:latin typeface="+mn-lt"/>
            </a:endParaRPr>
          </a:p>
          <a:p>
            <a:r>
              <a:rPr lang="en-US" b="0" dirty="0">
                <a:latin typeface="+mn-lt"/>
              </a:rPr>
              <a:t>There are also some common themes around strategies for engagement among the under screened groups. </a:t>
            </a:r>
          </a:p>
          <a:p>
            <a:endParaRPr lang="en-US" b="0">
              <a:latin typeface="+mn-lt"/>
            </a:endParaRPr>
          </a:p>
          <a:p>
            <a:r>
              <a:rPr lang="en-US" b="0" dirty="0">
                <a:latin typeface="+mn-lt"/>
              </a:rPr>
              <a:t>Strategies</a:t>
            </a:r>
          </a:p>
          <a:p>
            <a:r>
              <a:rPr lang="en-US" b="0" dirty="0">
                <a:latin typeface="+mn-lt"/>
              </a:rPr>
              <a:t>- Reduce barriers and misconceptions/perceptions (e.g. convenience of home screening test or getting kits from GP; use of interpreters; providing information/videos in different languages) = use of motivational interviewing techniques</a:t>
            </a:r>
          </a:p>
          <a:p>
            <a:r>
              <a:rPr lang="en-US" b="0" dirty="0">
                <a:latin typeface="+mn-lt"/>
              </a:rPr>
              <a:t>- Build trust and rapport through conversations/discussions e.g. long appt to allow adequate time (Case study #3 including with a person’s family, support workers or care team)</a:t>
            </a:r>
          </a:p>
          <a:p>
            <a:r>
              <a:rPr lang="en-US" b="0" dirty="0">
                <a:latin typeface="+mn-lt"/>
              </a:rPr>
              <a:t>- Provide Health Education (increasing understanding and health literacy e.g. assisting patients to perceive more ‘pros’ than ‘cons’ = reduce myths and biases)</a:t>
            </a:r>
          </a:p>
          <a:p>
            <a:r>
              <a:rPr lang="en-US" b="0" dirty="0">
                <a:latin typeface="+mn-lt"/>
              </a:rPr>
              <a:t>- Offer a tailored approach (e.g. offer a patient specific approach, tailored to their needs, whether cultural, language, emotional, social or cognitive)</a:t>
            </a:r>
          </a:p>
          <a:p>
            <a:endParaRPr lang="en-US" b="0">
              <a:latin typeface="+mn-lt"/>
            </a:endParaRPr>
          </a:p>
          <a:p>
            <a:r>
              <a:rPr lang="en-US" b="0" dirty="0">
                <a:latin typeface="+mn-lt"/>
              </a:rPr>
              <a:t>We have written some suggested responses to the questions presented in the case studies which you will be provided with via email after the workshop, but did anyone have any questions or comments in relation to the case studies?</a:t>
            </a:r>
          </a:p>
          <a:p>
            <a:r>
              <a:rPr lang="en-US" b="0" dirty="0">
                <a:latin typeface="+mn-lt"/>
              </a:rPr>
              <a:t>(OPPORTUNITY FOR ATTENDEES TO ASK QUESTIONS)</a:t>
            </a:r>
          </a:p>
        </p:txBody>
      </p:sp>
    </p:spTree>
    <p:extLst>
      <p:ext uri="{BB962C8B-B14F-4D97-AF65-F5344CB8AC3E}">
        <p14:creationId xmlns:p14="http://schemas.microsoft.com/office/powerpoint/2010/main" val="2903439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63C3-83D9-A582-A6BB-8DF040311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BF088-C522-768F-3AFB-569CD1C2FA6E}"/>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DCD3B3E-E6C5-E8F6-C5B4-4A4A0DDE4DFA}"/>
              </a:ext>
            </a:extLst>
          </p:cNvPr>
          <p:cNvSpPr>
            <a:spLocks noGrp="1"/>
          </p:cNvSpPr>
          <p:nvPr>
            <p:ph type="body" idx="1"/>
          </p:nvPr>
        </p:nvSpPr>
        <p:spPr>
          <a:xfrm>
            <a:off x="822325" y="7040563"/>
            <a:ext cx="6584950" cy="5761037"/>
          </a:xfrm>
          <a:prstGeom prst="rect">
            <a:avLst/>
          </a:prstGeom>
        </p:spPr>
        <p:txBody>
          <a:bodyPr/>
          <a:lstStyle/>
          <a:p>
            <a:r>
              <a:rPr lang="en-AU" dirty="0"/>
              <a:t>SPEAKER </a:t>
            </a:r>
          </a:p>
          <a:p>
            <a:r>
              <a:rPr lang="en-AU" dirty="0"/>
              <a:t>We are going to have a short break before getting back to our audit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a:defRPr/>
            </a:pPr>
            <a:r>
              <a:rPr lang="en-AU" sz="1200" kern="1200" dirty="0">
                <a:solidFill>
                  <a:schemeClr val="tx1"/>
                </a:solidFill>
                <a:effectLst/>
                <a:latin typeface="+mn-lt"/>
                <a:ea typeface="+mn-ea"/>
                <a:cs typeface="+mn-cs"/>
              </a:rPr>
              <a:t>[In-person workshop]: </a:t>
            </a:r>
            <a:r>
              <a:rPr lang="en-AU" dirty="0"/>
              <a:t>15 </a:t>
            </a:r>
            <a:r>
              <a:rPr lang="en-AU"/>
              <a:t>minute break</a:t>
            </a:r>
            <a:endParaRPr lang="en-AU" dirty="0"/>
          </a:p>
        </p:txBody>
      </p:sp>
    </p:spTree>
    <p:extLst>
      <p:ext uri="{BB962C8B-B14F-4D97-AF65-F5344CB8AC3E}">
        <p14:creationId xmlns:p14="http://schemas.microsoft.com/office/powerpoint/2010/main" val="1099072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E034-A607-E7D3-B046-336675B9A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5A187-E8BE-060F-BD2B-12884BEA3DFC}"/>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4B26FA9-CF28-FDD4-0249-2D43EB974C10}"/>
              </a:ext>
            </a:extLst>
          </p:cNvPr>
          <p:cNvSpPr>
            <a:spLocks noGrp="1"/>
          </p:cNvSpPr>
          <p:nvPr>
            <p:ph type="body" idx="1"/>
          </p:nvPr>
        </p:nvSpPr>
        <p:spPr>
          <a:xfrm>
            <a:off x="822325" y="7040563"/>
            <a:ext cx="6584950" cy="5761037"/>
          </a:xfrm>
          <a:prstGeom prst="rect">
            <a:avLst/>
          </a:prstGeom>
        </p:spPr>
        <p:txBody>
          <a:bodyPr/>
          <a:lstStyle/>
          <a:p>
            <a:pPr>
              <a:defRPr/>
            </a:pPr>
            <a:r>
              <a:rPr lang="en-AU" dirty="0"/>
              <a:t>SPEAKER </a:t>
            </a:r>
            <a:endParaRPr lang="en-US" dirty="0">
              <a:solidFill>
                <a:srgbClr val="444444"/>
              </a:solidFill>
            </a:endParaRPr>
          </a:p>
          <a:p>
            <a:pPr>
              <a:defRPr/>
            </a:pPr>
            <a:r>
              <a:rPr lang="en-AU" dirty="0"/>
              <a:t>We have spoken about the importance of bowel cancer screening in Australia and have highlighted some of the population groups who are most under screened and you can use this knowledge and motivation as a reason for conducting a mini audit or a full audit within your practice.</a:t>
            </a:r>
          </a:p>
          <a:p>
            <a:pPr>
              <a:defRPr/>
            </a:pPr>
            <a:endParaRPr lang="en-US">
              <a:solidFill>
                <a:srgbClr val="444444"/>
              </a:solidFill>
            </a:endParaRPr>
          </a:p>
          <a:p>
            <a:pPr>
              <a:defRPr/>
            </a:pPr>
            <a:r>
              <a:rPr lang="en-AU" dirty="0"/>
              <a:t>The remainder of the workshop will be dedicated to activities which can set you, as a practitioner or your practice team, up for completing a mini audit or a full audit if you choose.</a:t>
            </a:r>
          </a:p>
          <a:p>
            <a:pPr>
              <a:defRPr/>
            </a:pPr>
            <a:endParaRPr lang="en-AU"/>
          </a:p>
          <a:p>
            <a:pPr>
              <a:defRPr/>
            </a:pPr>
            <a:r>
              <a:rPr lang="en-AU" dirty="0"/>
              <a:t>The</a:t>
            </a:r>
            <a:r>
              <a:rPr lang="en-AU" sz="1200" kern="1200" dirty="0">
                <a:solidFill>
                  <a:schemeClr val="tx1"/>
                </a:solidFill>
                <a:effectLst/>
                <a:latin typeface="+mn-lt"/>
                <a:ea typeface="+mn-ea"/>
                <a:cs typeface="+mn-cs"/>
              </a:rPr>
              <a:t> first step with performing a mini audit is always the hardest, so we have pulled together a range of tools and resources to get you started.</a:t>
            </a:r>
            <a:endParaRPr lang="en-US" dirty="0"/>
          </a:p>
        </p:txBody>
      </p:sp>
    </p:spTree>
    <p:extLst>
      <p:ext uri="{BB962C8B-B14F-4D97-AF65-F5344CB8AC3E}">
        <p14:creationId xmlns:p14="http://schemas.microsoft.com/office/powerpoint/2010/main" val="336561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In order to commence your </a:t>
            </a:r>
            <a:r>
              <a:rPr lang="en-AU" dirty="0"/>
              <a:t>mini audit</a:t>
            </a:r>
            <a:r>
              <a:rPr lang="en-AU" sz="1200" kern="1200" dirty="0">
                <a:solidFill>
                  <a:schemeClr val="tx1"/>
                </a:solidFill>
                <a:effectLst/>
                <a:latin typeface="+mn-lt"/>
                <a:ea typeface="+mn-ea"/>
                <a:cs typeface="+mn-cs"/>
              </a:rPr>
              <a:t>, you first need to pick a topic to audit</a:t>
            </a:r>
            <a:r>
              <a:rPr lang="en-AU" dirty="0"/>
              <a:t>, as we have previously outlined. </a:t>
            </a: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The second step is to describe the method of the audit. </a:t>
            </a:r>
            <a:r>
              <a:rPr lang="en-AU" dirty="0"/>
              <a:t>As mentioned, there</a:t>
            </a:r>
            <a:r>
              <a:rPr lang="en-AU" sz="1200" kern="1200" dirty="0">
                <a:solidFill>
                  <a:schemeClr val="tx1"/>
                </a:solidFill>
                <a:effectLst/>
                <a:latin typeface="+mn-lt"/>
                <a:ea typeface="+mn-ea"/>
                <a:cs typeface="+mn-cs"/>
              </a:rPr>
              <a:t> are a number of tools available within your practice software and also</a:t>
            </a:r>
            <a:r>
              <a:rPr lang="en-AU" dirty="0"/>
              <a:t> external data extraction tools.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Step 3 is about actually collecting the data from these data extraction tools.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And the final step is where you analyse the data and determine what steps to take within your practice to improve the data for the next cycle.</a:t>
            </a:r>
            <a:endParaRPr lang="en-AU" sz="1200" kern="1200" dirty="0">
              <a:solidFill>
                <a:schemeClr val="tx1"/>
              </a:solidFill>
              <a:effectLst/>
              <a:latin typeface="+mn-lt"/>
            </a:endParaRPr>
          </a:p>
          <a:p>
            <a:r>
              <a:rPr lang="en-AU" dirty="0"/>
              <a:t>Step 5, which is not shown on this infographic is about documentation and reporting. </a:t>
            </a:r>
          </a:p>
          <a:p>
            <a:endParaRPr lang="en-AU"/>
          </a:p>
          <a:p>
            <a:r>
              <a:rPr lang="en-AU" dirty="0"/>
              <a:t>If you determine down the track that you want to do a full audit, then the cycle can be repeated. </a:t>
            </a:r>
          </a:p>
        </p:txBody>
      </p:sp>
    </p:spTree>
    <p:extLst>
      <p:ext uri="{BB962C8B-B14F-4D97-AF65-F5344CB8AC3E}">
        <p14:creationId xmlns:p14="http://schemas.microsoft.com/office/powerpoint/2010/main" val="1488521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dirty="0">
                <a:solidFill>
                  <a:srgbClr val="0E406A"/>
                </a:solidFill>
                <a:latin typeface="+mn-lt"/>
              </a:rPr>
              <a:t>SPEAKER </a:t>
            </a:r>
          </a:p>
          <a:p>
            <a:r>
              <a:rPr lang="en-US" dirty="0">
                <a:solidFill>
                  <a:srgbClr val="0E406A"/>
                </a:solidFill>
                <a:latin typeface="+mn-lt"/>
              </a:rPr>
              <a:t>In order to assist you in your </a:t>
            </a:r>
            <a:r>
              <a:rPr lang="en-US" dirty="0">
                <a:solidFill>
                  <a:srgbClr val="0E406A"/>
                </a:solidFill>
              </a:rPr>
              <a:t>mini </a:t>
            </a:r>
            <a:r>
              <a:rPr lang="en-US" dirty="0">
                <a:solidFill>
                  <a:srgbClr val="0E406A"/>
                </a:solidFill>
                <a:latin typeface="+mn-lt"/>
              </a:rPr>
              <a:t>audit, we have come up with a number of different audit topics. The previous exercise where we looked at under screened populations, may act as a prompt for you to consider auditing only a subpopulation of your patient base. Some of these may be more relevant than others, based on your workplace and patient population. Some of these may also be more challenging to audit than others, so consider this when selecting an audit topic. </a:t>
            </a:r>
          </a:p>
          <a:p>
            <a:endParaRPr lang="en-US">
              <a:solidFill>
                <a:srgbClr val="0E406A"/>
              </a:solidFill>
              <a:latin typeface="+mn-lt"/>
            </a:endParaRPr>
          </a:p>
          <a:p>
            <a:r>
              <a:rPr lang="en-US" dirty="0">
                <a:solidFill>
                  <a:srgbClr val="0E406A"/>
                </a:solidFill>
                <a:latin typeface="+mn-lt"/>
              </a:rPr>
              <a:t>This list is not an exhaustive list of possible audit topics, and you can come up with your own which may suit your patient population even better.</a:t>
            </a:r>
            <a:r>
              <a:rPr lang="en-US" dirty="0">
                <a:solidFill>
                  <a:srgbClr val="0E406A"/>
                </a:solidFill>
              </a:rPr>
              <a:t> The first mini audit topic on the list is the one most commonly selected. </a:t>
            </a:r>
            <a:endParaRPr lang="en-US" dirty="0">
              <a:solidFill>
                <a:srgbClr val="0E406A"/>
              </a:solidFill>
              <a:latin typeface="+mn-lt"/>
            </a:endParaRPr>
          </a:p>
          <a:p>
            <a:r>
              <a:rPr lang="en-US" dirty="0">
                <a:solidFill>
                  <a:srgbClr val="0E406A"/>
                </a:solidFill>
                <a:latin typeface="+mn-lt"/>
              </a:rPr>
              <a:t> </a:t>
            </a:r>
          </a:p>
          <a:p>
            <a:r>
              <a:rPr lang="en-US" dirty="0">
                <a:solidFill>
                  <a:srgbClr val="0E406A"/>
                </a:solidFill>
                <a:latin typeface="+mn-lt"/>
              </a:rPr>
              <a:t>(Go through the list):</a:t>
            </a:r>
          </a:p>
          <a:p>
            <a:r>
              <a:rPr lang="en-US" dirty="0">
                <a:solidFill>
                  <a:srgbClr val="0E406A"/>
                </a:solidFill>
                <a:latin typeface="+mn-lt"/>
              </a:rPr>
              <a:t>- What percentage of my patients aged 45-74 have never screened with the NBCSP or are overdue for screening with the NBCSP? (Selection of a particular cohort is also possible, e.g. First Nations people, people living with disability etc.)</a:t>
            </a:r>
          </a:p>
          <a:p>
            <a:r>
              <a:rPr lang="en-US" dirty="0">
                <a:solidFill>
                  <a:srgbClr val="0E406A"/>
                </a:solidFill>
                <a:latin typeface="+mn-lt"/>
              </a:rPr>
              <a:t>- Of the patients who have had a positive NBCSP FOBT, what percentage have their colonoscopy results recorded in the NCSR?</a:t>
            </a:r>
          </a:p>
          <a:p>
            <a:r>
              <a:rPr lang="en-US" dirty="0">
                <a:solidFill>
                  <a:srgbClr val="0E406A"/>
                </a:solidFill>
                <a:latin typeface="+mn-lt"/>
              </a:rPr>
              <a:t>- Of the patients who were recently sent for a private FOBT, has their participation in the NBCSP been deferred?</a:t>
            </a:r>
          </a:p>
          <a:p>
            <a:r>
              <a:rPr lang="en-US" dirty="0">
                <a:solidFill>
                  <a:srgbClr val="0E406A"/>
                </a:solidFill>
                <a:latin typeface="+mn-lt"/>
              </a:rPr>
              <a:t>- Of the patients who are having regular colonoscopies, has their participation in the NBCSP been deferred or have they been opted out?</a:t>
            </a:r>
          </a:p>
          <a:p>
            <a:endParaRPr lang="en-US">
              <a:solidFill>
                <a:srgbClr val="0E406A"/>
              </a:solidFill>
              <a:latin typeface="+mn-lt"/>
            </a:endParaRPr>
          </a:p>
          <a:p>
            <a:r>
              <a:rPr lang="en-US" dirty="0">
                <a:solidFill>
                  <a:srgbClr val="0E406A"/>
                </a:solidFill>
                <a:latin typeface="+mn-lt"/>
              </a:rPr>
              <a:t>The last three audit topics shown on the screen have more manual processes required to complete the audit whereby you will need to </a:t>
            </a:r>
            <a:r>
              <a:rPr lang="en-US" dirty="0" err="1">
                <a:solidFill>
                  <a:srgbClr val="0E406A"/>
                </a:solidFill>
                <a:latin typeface="+mn-lt"/>
              </a:rPr>
              <a:t>utilise</a:t>
            </a:r>
            <a:r>
              <a:rPr lang="en-US" dirty="0">
                <a:solidFill>
                  <a:srgbClr val="0E406A"/>
                </a:solidFill>
                <a:latin typeface="+mn-lt"/>
              </a:rPr>
              <a:t> your own clinical software, data extraction tool and be able to access the NCSR in order to carry out the audit.</a:t>
            </a:r>
            <a:endParaRPr lang="en-AU">
              <a:solidFill>
                <a:srgbClr val="0E406A"/>
              </a:solidFill>
              <a:latin typeface="+mn-lt"/>
            </a:endParaRPr>
          </a:p>
        </p:txBody>
      </p:sp>
    </p:spTree>
    <p:extLst>
      <p:ext uri="{BB962C8B-B14F-4D97-AF65-F5344CB8AC3E}">
        <p14:creationId xmlns:p14="http://schemas.microsoft.com/office/powerpoint/2010/main" val="110094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5D7D2-63AE-0C56-EA21-48FC95BD3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801A7-0A2E-C3DE-158E-45C18E40ECEA}"/>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8F45C54-E210-804E-CC46-09CA1DC54092}"/>
              </a:ext>
            </a:extLst>
          </p:cNvPr>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GPEx FACILITATOR</a:t>
            </a:r>
            <a:endParaRPr lang="en-US"/>
          </a:p>
        </p:txBody>
      </p:sp>
    </p:spTree>
    <p:extLst>
      <p:ext uri="{BB962C8B-B14F-4D97-AF65-F5344CB8AC3E}">
        <p14:creationId xmlns:p14="http://schemas.microsoft.com/office/powerpoint/2010/main" val="2819603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kern="1200">
                <a:solidFill>
                  <a:schemeClr val="tx1"/>
                </a:solidFill>
                <a:effectLst/>
                <a:latin typeface="+mn-lt"/>
              </a:rPr>
              <a:t>We’re now going to break again into small groups for 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The fist step in any audit is deciding what your subject will be. For this example, we are looking at people who identify as Aboriginal and Torres Strait Islanders. As we have just learnt they are an under screened sub-group of our population. You may choose to select all sub-groups or may not focus on a sub-group at all. </a:t>
            </a:r>
            <a:endParaRPr lang="en-US" kern="1200">
              <a:solidFill>
                <a:schemeClr val="tx1"/>
              </a:solidFill>
              <a:effectLst/>
              <a:latin typeface="+mn-lt"/>
            </a:endParaRPr>
          </a:p>
          <a:p>
            <a:r>
              <a:rPr lang="en-AU"/>
              <a:t>Facilitator to hold up mini audit hand out and point top section – </a:t>
            </a:r>
            <a:r>
              <a:rPr lang="en-AU" b="1"/>
              <a:t>Step 1</a:t>
            </a:r>
          </a:p>
          <a:p>
            <a:endParaRPr lang="en-US"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a:solidFill>
                  <a:schemeClr val="tx1"/>
                </a:solidFill>
                <a:effectLst/>
                <a:latin typeface="+mn-lt"/>
              </a:rPr>
              <a:t>We have provided you with a mini audit tool template on your table. With this in front of you, I want you to discuss ideas for your chosen audit topic within small groups. You don’t all need to select the same topic. Next, discuss </a:t>
            </a:r>
            <a:r>
              <a:rPr lang="en-US"/>
              <a:t>what software provider and data extraction </a:t>
            </a:r>
            <a:r>
              <a:rPr lang="en-US" kern="1200">
                <a:solidFill>
                  <a:schemeClr val="tx1"/>
                </a:solidFill>
                <a:effectLst/>
                <a:latin typeface="+mn-lt"/>
              </a:rPr>
              <a:t>tools that you use within your practice with your peers. Use each other to bounce ideas off and begin to fill out your templates. You will note that we have provided you with blank templates in addition to a sample pre-filled template which you can also explore within your group to see how an example mini audit was conducted. I will also pop around to each group to help answer any questions. Are there any questions now before we break?</a:t>
            </a:r>
          </a:p>
          <a:p>
            <a:endParaRPr lang="en-AU"/>
          </a:p>
          <a:p>
            <a:r>
              <a:rPr lang="en-AU"/>
              <a:t>Now you identified your subject what do you aim to do, once you have identified them?</a:t>
            </a:r>
          </a:p>
          <a:p>
            <a:endParaRPr lang="en-AU"/>
          </a:p>
          <a:p>
            <a:r>
              <a:rPr lang="en-AU"/>
              <a:t>In this example we are saying that we want to improve advocacy and education for NBCSP participation with patients who identify as Aboriginal and Torres Strait Islander aged between 45-74.</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b="1"/>
              <a:t>(facilitator to run through Step 1 and 2 in the example template in detail)</a:t>
            </a:r>
          </a:p>
          <a:p>
            <a:endParaRPr lang="en-AU"/>
          </a:p>
          <a:p>
            <a:endParaRPr lang="en-US" kern="1200">
              <a:solidFill>
                <a:schemeClr val="tx1"/>
              </a:solidFill>
              <a:effectLst/>
              <a:latin typeface="+mn-lt"/>
            </a:endParaRPr>
          </a:p>
          <a:p>
            <a:endParaRPr lang="en-AU"/>
          </a:p>
          <a:p>
            <a:endParaRPr lang="en-AU"/>
          </a:p>
          <a:p>
            <a:r>
              <a:rPr lang="en-AU" b="1"/>
              <a:t>Now its your turn – in your groups at the table</a:t>
            </a:r>
            <a:endParaRPr lang="en-US" kern="1200">
              <a:solidFill>
                <a:schemeClr val="tx1"/>
              </a:solidFill>
              <a:effectLst/>
              <a:latin typeface="+mn-lt"/>
            </a:endParaRPr>
          </a:p>
          <a:p>
            <a:endParaRPr lang="en-US" kern="1200">
              <a:solidFill>
                <a:schemeClr val="tx1"/>
              </a:solidFill>
              <a:effectLst/>
              <a:latin typeface="+mn-lt"/>
            </a:endParaRPr>
          </a:p>
        </p:txBody>
      </p:sp>
    </p:spTree>
    <p:extLst>
      <p:ext uri="{BB962C8B-B14F-4D97-AF65-F5344CB8AC3E}">
        <p14:creationId xmlns:p14="http://schemas.microsoft.com/office/powerpoint/2010/main" val="2692306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dirty="0"/>
              <a:t>We provided you with a template for conducting a mini audit via email</a:t>
            </a:r>
            <a:r>
              <a:rPr lang="en-AU" sz="1200" kern="1200" dirty="0">
                <a:solidFill>
                  <a:schemeClr val="tx1"/>
                </a:solidFill>
                <a:effectLst/>
                <a:latin typeface="+mn-lt"/>
                <a:ea typeface="+mn-ea"/>
                <a:cs typeface="+mn-cs"/>
              </a:rPr>
              <a:t> prior to today’s workshop</a:t>
            </a:r>
            <a:r>
              <a:rPr lang="en-AU" dirty="0"/>
              <a:t> and we have also provided additional copies on your tables (for F2F attendees).</a:t>
            </a:r>
            <a:r>
              <a:rPr lang="en-AU" sz="1200" kern="1200" dirty="0">
                <a:solidFill>
                  <a:schemeClr val="tx1"/>
                </a:solidFill>
                <a:effectLst/>
                <a:latin typeface="+mn-lt"/>
                <a:ea typeface="+mn-ea"/>
                <a:cs typeface="+mn-cs"/>
              </a:rPr>
              <a:t> </a:t>
            </a:r>
            <a:endParaRPr lang="en-AU" dirty="0"/>
          </a:p>
          <a:p>
            <a:endParaRPr lang="en-AU" sz="1200" kern="1200">
              <a:solidFill>
                <a:schemeClr val="tx1"/>
              </a:solidFill>
              <a:effectLst/>
              <a:latin typeface="+mn-lt"/>
              <a:ea typeface="+mn-ea"/>
              <a:cs typeface="+mn-cs"/>
            </a:endParaRPr>
          </a:p>
          <a:p>
            <a:r>
              <a:rPr lang="en-AU" dirty="0"/>
              <a:t>The</a:t>
            </a:r>
            <a:r>
              <a:rPr lang="en-AU" sz="1200" kern="1200" dirty="0">
                <a:solidFill>
                  <a:schemeClr val="tx1"/>
                </a:solidFill>
                <a:effectLst/>
                <a:latin typeface="+mn-lt"/>
                <a:ea typeface="+mn-ea"/>
                <a:cs typeface="+mn-cs"/>
              </a:rPr>
              <a:t> mini audit template can both be used towards your mini audit and </a:t>
            </a:r>
            <a:r>
              <a:rPr lang="en-AU" dirty="0"/>
              <a:t>your practice's </a:t>
            </a:r>
            <a:r>
              <a:rPr lang="en-AU" sz="1200" kern="1200" dirty="0">
                <a:solidFill>
                  <a:schemeClr val="tx1"/>
                </a:solidFill>
                <a:effectLst/>
                <a:latin typeface="+mn-lt"/>
                <a:ea typeface="+mn-ea"/>
                <a:cs typeface="+mn-cs"/>
              </a:rPr>
              <a:t>quality improvement activity. </a:t>
            </a:r>
            <a:r>
              <a:rPr lang="en-AU" dirty="0"/>
              <a:t>We will look at this in more detail. </a:t>
            </a:r>
          </a:p>
          <a:p>
            <a:endParaRPr lang="en-AU"/>
          </a:p>
          <a:p>
            <a:r>
              <a:rPr lang="en-AU" dirty="0"/>
              <a:t>You also need to be familiar with your clinical practice software as they often have in-built search tools. Your practice manager may be able to assist you to find these search functions, and if unsure, the software provider can also be contacted to provide further information about how to use these functions. </a:t>
            </a:r>
          </a:p>
          <a:p>
            <a:endParaRPr lang="en-AU"/>
          </a:p>
          <a:p>
            <a:r>
              <a:rPr lang="en-AU" dirty="0"/>
              <a:t>Many practices also have access to external data extraction tools, often through the local Primary Health Network, or if you work for a corporate clinic, you may have access to additional data extraction tools. These can also be used for your mini audit. </a:t>
            </a:r>
          </a:p>
          <a:p>
            <a:endParaRPr lang="en-AU"/>
          </a:p>
          <a:p>
            <a:r>
              <a:rPr lang="en-AU" dirty="0"/>
              <a:t>Access to the NCSR is also critical for conducting your mini audit. </a:t>
            </a:r>
          </a:p>
          <a:p>
            <a:endParaRPr lang="en-AU"/>
          </a:p>
          <a:p>
            <a:r>
              <a:rPr lang="en-AU" dirty="0"/>
              <a:t>Ensure that you are keeping accurate records for any audit activity that you undertake as this is important for CPD requirements. </a:t>
            </a:r>
          </a:p>
          <a:p>
            <a:r>
              <a:rPr lang="en-AU" dirty="0"/>
              <a:t>The Royal Australian College of General Practitioners (RACGP) recommends a minimum of 6 hours for a mini audit and a minimum of 10 hours for a full audit.</a:t>
            </a:r>
          </a:p>
        </p:txBody>
      </p:sp>
    </p:spTree>
    <p:extLst>
      <p:ext uri="{BB962C8B-B14F-4D97-AF65-F5344CB8AC3E}">
        <p14:creationId xmlns:p14="http://schemas.microsoft.com/office/powerpoint/2010/main" val="2455235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9A28-135F-1FC9-10E5-D45602B2E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E2A2C-AE93-5552-860F-30C1483B9847}"/>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3F3C0E0-03EE-8EBA-B000-F7DDA227E5E7}"/>
              </a:ext>
            </a:extLst>
          </p:cNvPr>
          <p:cNvSpPr>
            <a:spLocks noGrp="1"/>
          </p:cNvSpPr>
          <p:nvPr>
            <p:ph type="body" idx="1"/>
          </p:nvPr>
        </p:nvSpPr>
        <p:spPr>
          <a:xfrm>
            <a:off x="822325" y="7040563"/>
            <a:ext cx="6584950" cy="5761037"/>
          </a:xfrm>
          <a:prstGeom prst="rect">
            <a:avLst/>
          </a:prstGeom>
        </p:spPr>
        <p:txBody>
          <a:bodyPr/>
          <a:lstStyle/>
          <a:p>
            <a:r>
              <a:rPr lang="en-US" kern="1200" dirty="0">
                <a:solidFill>
                  <a:schemeClr val="tx1"/>
                </a:solidFill>
                <a:effectLst/>
                <a:latin typeface="+mn-lt"/>
              </a:rPr>
              <a:t>We’re now going to break again into small groups for 1</a:t>
            </a:r>
            <a:r>
              <a:rPr lang="en-US" dirty="0"/>
              <a:t>0</a:t>
            </a:r>
            <a:r>
              <a:rPr lang="en-US" kern="1200" dirty="0">
                <a:solidFill>
                  <a:schemeClr val="tx1"/>
                </a:solidFill>
                <a:effectLst/>
                <a:latin typeface="+mn-lt"/>
              </a:rPr>
              <a:t> minutes.</a:t>
            </a:r>
          </a:p>
          <a:p>
            <a:endParaRPr lang="en-US" kern="1200" dirty="0">
              <a:solidFill>
                <a:schemeClr val="tx1"/>
              </a:solidFill>
              <a:effectLst/>
              <a:latin typeface="+mn-lt"/>
            </a:endParaRPr>
          </a:p>
          <a:p>
            <a:endParaRPr lang="en-US" kern="1200" dirty="0">
              <a:solidFill>
                <a:schemeClr val="tx1"/>
              </a:solidFill>
              <a:effectLst/>
              <a:latin typeface="+mn-lt"/>
            </a:endParaRPr>
          </a:p>
          <a:p>
            <a:r>
              <a:rPr lang="en-US" sz="1200" b="0" i="0" u="none" strike="noStrike" kern="1200" dirty="0">
                <a:solidFill>
                  <a:schemeClr val="tx1"/>
                </a:solidFill>
                <a:effectLst/>
                <a:latin typeface="+mn-lt"/>
                <a:ea typeface="+mn-ea"/>
                <a:cs typeface="+mn-cs"/>
              </a:rPr>
              <a:t>With the mini audit tool template you have been working with, imagine you now have a list of identified people based on your subject and aim.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can you do within the scope of your role to encourage screening?</a:t>
            </a:r>
          </a:p>
          <a:p>
            <a:r>
              <a:rPr lang="en-US" sz="1200" b="0" i="0" u="none" strike="noStrike" kern="1200" dirty="0">
                <a:solidFill>
                  <a:schemeClr val="tx1"/>
                </a:solidFill>
                <a:effectLst/>
                <a:latin typeface="+mn-lt"/>
                <a:ea typeface="+mn-ea"/>
                <a:cs typeface="+mn-cs"/>
              </a:rPr>
              <a:t>Turn these ideas into SMART goals.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Facilitator to provide an example:</a:t>
            </a:r>
            <a:endParaRPr lang="en-US" kern="1200" dirty="0">
              <a:solidFill>
                <a:schemeClr val="tx1"/>
              </a:solidFill>
              <a:effectLst/>
              <a:latin typeface="+mn-lt"/>
            </a:endParaRPr>
          </a:p>
        </p:txBody>
      </p:sp>
    </p:spTree>
    <p:extLst>
      <p:ext uri="{BB962C8B-B14F-4D97-AF65-F5344CB8AC3E}">
        <p14:creationId xmlns:p14="http://schemas.microsoft.com/office/powerpoint/2010/main" val="4265821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Undertaking an audit can be challenging and very rarely involves only a few clicks of the buttons!</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You all work in different practices and therefore use different software platforms and clinical data extraction tools and they will all vary in functionality. Regardless, there are some common watchpoints you need to be aware of when conducting your audit.</a:t>
            </a:r>
            <a:r>
              <a:rPr lang="en-AU" dirty="0"/>
              <a:t> We have collated information about most of the big clinical audit tools used in general practice, so hopefully yours is on the list. This includes some instructions for how you are able to use them to assist you in your audit, but your local PHN or the companies providing the audit tool can also give you additional information and support and can often run you through the process of using the tool.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dirty="0"/>
              <a:t>One of the pitfalls however</a:t>
            </a:r>
            <a:r>
              <a:rPr lang="en-AU" sz="1200" kern="1200" dirty="0">
                <a:solidFill>
                  <a:schemeClr val="tx1"/>
                </a:solidFill>
                <a:effectLst/>
                <a:latin typeface="+mn-lt"/>
                <a:ea typeface="+mn-ea"/>
                <a:cs typeface="+mn-cs"/>
              </a:rPr>
              <a:t>, </a:t>
            </a:r>
            <a:r>
              <a:rPr lang="en-AU" dirty="0"/>
              <a:t>is that </a:t>
            </a:r>
            <a:r>
              <a:rPr lang="en-AU" sz="1200" kern="1200" dirty="0">
                <a:solidFill>
                  <a:schemeClr val="tx1"/>
                </a:solidFill>
                <a:effectLst/>
                <a:latin typeface="+mn-lt"/>
                <a:ea typeface="+mn-ea"/>
                <a:cs typeface="+mn-cs"/>
              </a:rPr>
              <a:t>data extraction tools may not pick up all NBCSP </a:t>
            </a:r>
            <a:r>
              <a:rPr lang="en-AU" sz="1200" kern="1200" dirty="0" err="1">
                <a:solidFill>
                  <a:schemeClr val="tx1"/>
                </a:solidFill>
                <a:effectLst/>
                <a:latin typeface="+mn-lt"/>
                <a:ea typeface="+mn-ea"/>
                <a:cs typeface="+mn-cs"/>
              </a:rPr>
              <a:t>iFOBTs</a:t>
            </a:r>
            <a:r>
              <a:rPr lang="en-AU" sz="1200" kern="1200" dirty="0">
                <a:solidFill>
                  <a:schemeClr val="tx1"/>
                </a:solidFill>
                <a:effectLst/>
                <a:latin typeface="+mn-lt"/>
                <a:ea typeface="+mn-ea"/>
                <a:cs typeface="+mn-cs"/>
              </a:rPr>
              <a:t> results. Capturing this information depends on how your practice software receives results from Sonic, who are the NBCSP’s pathology provider and processes the </a:t>
            </a:r>
            <a:r>
              <a:rPr lang="en-AU" sz="1200" kern="1200" dirty="0" err="1">
                <a:solidFill>
                  <a:schemeClr val="tx1"/>
                </a:solidFill>
                <a:effectLst/>
                <a:latin typeface="+mn-lt"/>
                <a:ea typeface="+mn-ea"/>
                <a:cs typeface="+mn-cs"/>
              </a:rPr>
              <a:t>iFOBTs</a:t>
            </a:r>
            <a:r>
              <a:rPr lang="en-AU" sz="1200" kern="1200" dirty="0">
                <a:solidFill>
                  <a:schemeClr val="tx1"/>
                </a:solidFill>
                <a:effectLst/>
                <a:latin typeface="+mn-lt"/>
                <a:ea typeface="+mn-ea"/>
                <a:cs typeface="+mn-cs"/>
              </a:rPr>
              <a:t>. If you receive your NBCSP results within your “investigations” or “results” tab in the same format as any other investigation result, then it is more likely to be picked up by the data extraction tool. If your software ingests the results as a PDF, then it is possible that the data extraction tool may not pick it up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Another is that the NCSR does not currently have a data extraction function – manual checking is required between your clinical software and the NCSR to ensure you have the required data.</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As a result, auditing all of your patients may not be possible and you may need to perform a mini audit of a set number of patients, such as </a:t>
            </a:r>
            <a:r>
              <a:rPr lang="en-AU" dirty="0"/>
              <a:t>10 </a:t>
            </a:r>
            <a:r>
              <a:rPr lang="en-AU" sz="1200" kern="1200" dirty="0">
                <a:solidFill>
                  <a:schemeClr val="tx1"/>
                </a:solidFill>
                <a:effectLst/>
                <a:latin typeface="+mn-lt"/>
                <a:ea typeface="+mn-ea"/>
                <a:cs typeface="+mn-cs"/>
              </a:rPr>
              <a:t>or </a:t>
            </a:r>
            <a:r>
              <a:rPr lang="en-AU" dirty="0"/>
              <a:t>20</a:t>
            </a:r>
            <a:r>
              <a:rPr lang="en-AU" sz="1200" kern="1200" dirty="0">
                <a:solidFill>
                  <a:schemeClr val="tx1"/>
                </a:solidFill>
                <a:effectLst/>
                <a:latin typeface="+mn-lt"/>
                <a:ea typeface="+mn-ea"/>
                <a:cs typeface="+mn-cs"/>
              </a:rPr>
              <a:t>.</a:t>
            </a:r>
            <a:r>
              <a:rPr lang="en-AU" dirty="0"/>
              <a:t> </a:t>
            </a:r>
            <a:endParaRPr lang="en-AU" sz="1200" kern="1200" dirty="0">
              <a:solidFill>
                <a:schemeClr val="tx1"/>
              </a:solidFill>
              <a:effectLst/>
              <a:latin typeface="+mn-lt"/>
            </a:endParaRPr>
          </a:p>
          <a:p>
            <a:r>
              <a:rPr lang="en-AU" dirty="0"/>
              <a:t>The most efficient way to access the NCSR is to integrate it with your practice software, which we have mentioned earlier in the workshop and to utilise delegate access for the NCSR. This can mean that other members of your practice team, such as practice manager or a practice nurse can be involved in some of the data collection for the purpose of the mini audit. </a:t>
            </a:r>
          </a:p>
        </p:txBody>
      </p:sp>
    </p:spTree>
    <p:extLst>
      <p:ext uri="{BB962C8B-B14F-4D97-AF65-F5344CB8AC3E}">
        <p14:creationId xmlns:p14="http://schemas.microsoft.com/office/powerpoint/2010/main" val="2713784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32405-3F44-2F8C-1F67-76D64DA38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07F69-CF66-64A8-3765-66D2F742CEDD}"/>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857B581-D967-D5EC-5C43-7FB6BBE720F2}"/>
              </a:ext>
            </a:extLst>
          </p:cNvPr>
          <p:cNvSpPr>
            <a:spLocks noGrp="1"/>
          </p:cNvSpPr>
          <p:nvPr>
            <p:ph type="body" idx="1"/>
          </p:nvPr>
        </p:nvSpPr>
        <p:spPr>
          <a:xfrm>
            <a:off x="822325" y="7040563"/>
            <a:ext cx="6584950" cy="5761037"/>
          </a:xfrm>
          <a:prstGeom prst="rect">
            <a:avLst/>
          </a:prstGeom>
        </p:spPr>
        <p:txBody>
          <a:bodyPr/>
          <a:lstStyle/>
          <a:p>
            <a:r>
              <a:rPr lang="en-AU" dirty="0"/>
              <a:t>SPEAKER </a:t>
            </a:r>
          </a:p>
          <a:p>
            <a:r>
              <a:rPr lang="en-US" sz="1200" i="1" kern="1200" dirty="0">
                <a:solidFill>
                  <a:schemeClr val="tx1"/>
                </a:solidFill>
                <a:effectLst/>
                <a:latin typeface="+mn-lt"/>
                <a:ea typeface="+mn-ea"/>
                <a:cs typeface="+mn-cs"/>
              </a:rPr>
              <a:t>[Note for speakers: please ask for a volunteer to share their discussion within their group to the larger audience. </a:t>
            </a:r>
            <a:r>
              <a:rPr lang="en-US" sz="1200" i="1" kern="1200" dirty="0" err="1">
                <a:solidFill>
                  <a:schemeClr val="tx1"/>
                </a:solidFill>
                <a:effectLst/>
                <a:latin typeface="+mn-lt"/>
                <a:ea typeface="+mn-ea"/>
                <a:cs typeface="+mn-cs"/>
              </a:rPr>
              <a:t>eg</a:t>
            </a:r>
            <a:r>
              <a:rPr lang="en-US" sz="1200" i="1" kern="1200" dirty="0">
                <a:solidFill>
                  <a:schemeClr val="tx1"/>
                </a:solidFill>
                <a:effectLst/>
                <a:latin typeface="+mn-lt"/>
                <a:ea typeface="+mn-ea"/>
                <a:cs typeface="+mn-cs"/>
              </a:rPr>
              <a:t> what topic did they choose, what method of data collection do they anticipate using, what are their SMART goals to progress their mini audit?]</a:t>
            </a:r>
          </a:p>
          <a:p>
            <a:endParaRPr lang="en-US" sz="1200" kern="1200" dirty="0">
              <a:solidFill>
                <a:schemeClr val="tx1"/>
              </a:solidFill>
              <a:effectLst/>
              <a:latin typeface="+mn-lt"/>
              <a:ea typeface="+mn-ea"/>
              <a:cs typeface="+mn-cs"/>
            </a:endParaRPr>
          </a:p>
          <a:p>
            <a:r>
              <a:rPr lang="en-AU" dirty="0"/>
              <a:t>Well done everyone for participating in the mini audit discussion. Hopefully this has helped you to plan what mini audit activity you may wish to undertake within your practice and where you can go for further information.  </a:t>
            </a:r>
          </a:p>
          <a:p>
            <a:r>
              <a:rPr lang="en-AU" dirty="0"/>
              <a:t>I would like a volunteer to share what they discussed within their group about their mini audit topic, planned method of data collection and SMART goals to progress the audit. (If no one volunteers, then please pick one of the GPs at random)</a:t>
            </a:r>
          </a:p>
          <a:p>
            <a:endParaRPr lang="en-AU" dirty="0"/>
          </a:p>
          <a:p>
            <a:r>
              <a:rPr lang="en-AU" dirty="0"/>
              <a:t>You may wish to complete the rest of the mini audit yourself, or role it out more widely within your practice as a practice-wide Quality Improvement activity. This could be communicated via a practice meeting and considering those barriers and enablers to different under screened population groups participating in the NBCSP. It is also important to put in place the most efficient processes and integrations which I will summarise on the next slide. </a:t>
            </a:r>
          </a:p>
        </p:txBody>
      </p:sp>
    </p:spTree>
    <p:extLst>
      <p:ext uri="{BB962C8B-B14F-4D97-AF65-F5344CB8AC3E}">
        <p14:creationId xmlns:p14="http://schemas.microsoft.com/office/powerpoint/2010/main" val="738091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latin typeface="+mn-lt"/>
              </a:rPr>
              <a:t>SPEAKER </a:t>
            </a:r>
          </a:p>
          <a:p>
            <a:r>
              <a:rPr lang="en-AU" dirty="0">
                <a:latin typeface="+mn-lt"/>
              </a:rPr>
              <a:t>We are now going to recap what we have learned during tonight's workshop. </a:t>
            </a:r>
          </a:p>
          <a:p>
            <a:endParaRPr lang="en-AU">
              <a:latin typeface="+mn-lt"/>
            </a:endParaRPr>
          </a:p>
          <a:p>
            <a:r>
              <a:rPr lang="en-AU" sz="1200" kern="1200" dirty="0">
                <a:solidFill>
                  <a:schemeClr val="tx1"/>
                </a:solidFill>
                <a:effectLst/>
                <a:latin typeface="+mn-lt"/>
                <a:ea typeface="+mn-ea"/>
                <a:cs typeface="+mn-cs"/>
              </a:rPr>
              <a:t>In this workshop we have covered the </a:t>
            </a:r>
            <a:r>
              <a:rPr lang="en-AU" dirty="0">
                <a:latin typeface="+mn-lt"/>
              </a:rPr>
              <a:t>National Bowel Cancer Screening Program including</a:t>
            </a:r>
            <a:r>
              <a:rPr lang="en-AU" sz="1200" kern="1200" dirty="0">
                <a:solidFill>
                  <a:schemeClr val="tx1"/>
                </a:solidFill>
                <a:effectLst/>
                <a:latin typeface="+mn-lt"/>
                <a:ea typeface="+mn-ea"/>
                <a:cs typeface="+mn-cs"/>
              </a:rPr>
              <a:t> the </a:t>
            </a:r>
            <a:r>
              <a:rPr lang="en-AU" dirty="0">
                <a:latin typeface="+mn-lt"/>
              </a:rPr>
              <a:t>National Cancer Screening Register and it's benefits including the participant follow up function and the ability to delegate access to the NCSR to other members of your practice team. This can be particularly helpful for the </a:t>
            </a:r>
            <a:r>
              <a:rPr lang="en-AU" sz="1200" kern="1200" dirty="0">
                <a:solidFill>
                  <a:schemeClr val="tx1"/>
                </a:solidFill>
                <a:effectLst/>
                <a:latin typeface="+mn-lt"/>
                <a:ea typeface="+mn-ea"/>
                <a:cs typeface="+mn-cs"/>
              </a:rPr>
              <a:t>alternative access to kits model</a:t>
            </a:r>
            <a:r>
              <a:rPr lang="en-AU" dirty="0">
                <a:latin typeface="+mn-lt"/>
              </a:rPr>
              <a:t> where delegates can bulk order kits to your practice</a:t>
            </a:r>
            <a:r>
              <a:rPr lang="en-AU" sz="1200" kern="1200" dirty="0">
                <a:solidFill>
                  <a:schemeClr val="tx1"/>
                </a:solidFill>
                <a:effectLst/>
                <a:latin typeface="+mn-lt"/>
                <a:ea typeface="+mn-ea"/>
                <a:cs typeface="+mn-cs"/>
              </a:rPr>
              <a:t>.</a:t>
            </a:r>
            <a:r>
              <a:rPr lang="en-AU" dirty="0">
                <a:latin typeface="+mn-lt"/>
              </a:rPr>
              <a:t> We have talked about the alternative access to kits model being available to you to hand out a kit directly to your patients and the reasons for avoiding private pathology kits. </a:t>
            </a:r>
          </a:p>
          <a:p>
            <a:r>
              <a:rPr lang="en-AU" dirty="0">
                <a:latin typeface="+mn-lt"/>
              </a:rPr>
              <a:t>We touched on the National Cancer Screening Register and ways to integrate this within your practice software</a:t>
            </a:r>
            <a:r>
              <a:rPr lang="en-AU" dirty="0"/>
              <a:t> to improve efficiency in issuing kits, submitting reports to the NCSR and checking on a patient's screening history and follow up colonoscopy results where relevant.</a:t>
            </a:r>
            <a:r>
              <a:rPr lang="en-AU" dirty="0">
                <a:latin typeface="+mn-lt"/>
              </a:rPr>
              <a:t> For troubleshooting, the NCSR can be contacted to walk you through this process </a:t>
            </a:r>
            <a:r>
              <a:rPr lang="en-AU" dirty="0"/>
              <a:t>of integration </a:t>
            </a:r>
            <a:r>
              <a:rPr lang="en-AU" dirty="0">
                <a:latin typeface="+mn-lt"/>
              </a:rPr>
              <a:t>or you can refer to the integration guides online. </a:t>
            </a:r>
          </a:p>
          <a:p>
            <a:endParaRPr lang="en-AU">
              <a:latin typeface="+mn-lt"/>
            </a:endParaRPr>
          </a:p>
          <a:p>
            <a:r>
              <a:rPr lang="en-AU" dirty="0">
                <a:latin typeface="+mn-lt"/>
              </a:rPr>
              <a:t> </a:t>
            </a:r>
            <a:r>
              <a:rPr lang="en-AU" sz="1200" kern="1200" dirty="0">
                <a:solidFill>
                  <a:schemeClr val="tx1"/>
                </a:solidFill>
                <a:effectLst/>
                <a:latin typeface="+mn-lt"/>
                <a:ea typeface="+mn-ea"/>
                <a:cs typeface="+mn-cs"/>
              </a:rPr>
              <a:t>We have </a:t>
            </a:r>
            <a:r>
              <a:rPr lang="en-AU" dirty="0">
                <a:latin typeface="+mn-lt"/>
              </a:rPr>
              <a:t>also </a:t>
            </a:r>
            <a:r>
              <a:rPr lang="en-AU" sz="1200" kern="1200" dirty="0">
                <a:solidFill>
                  <a:schemeClr val="tx1"/>
                </a:solidFill>
                <a:effectLst/>
                <a:latin typeface="+mn-lt"/>
                <a:ea typeface="+mn-ea"/>
                <a:cs typeface="+mn-cs"/>
              </a:rPr>
              <a:t>talked about under screened populations, </a:t>
            </a:r>
            <a:r>
              <a:rPr lang="en-AU" dirty="0">
                <a:latin typeface="+mn-lt"/>
              </a:rPr>
              <a:t>their barriers</a:t>
            </a:r>
            <a:r>
              <a:rPr lang="en-AU" sz="1200" kern="1200" dirty="0">
                <a:solidFill>
                  <a:schemeClr val="tx1"/>
                </a:solidFill>
                <a:effectLst/>
                <a:latin typeface="+mn-lt"/>
                <a:ea typeface="+mn-ea"/>
                <a:cs typeface="+mn-cs"/>
              </a:rPr>
              <a:t> to participation and ways to overcome them. We have also talked about mini audits</a:t>
            </a:r>
            <a:r>
              <a:rPr lang="en-AU" dirty="0"/>
              <a:t> and you </a:t>
            </a:r>
            <a:r>
              <a:rPr lang="en-AU" sz="1200" kern="1200" dirty="0">
                <a:solidFill>
                  <a:schemeClr val="tx1"/>
                </a:solidFill>
                <a:effectLst/>
                <a:latin typeface="+mn-lt"/>
                <a:ea typeface="+mn-ea"/>
                <a:cs typeface="+mn-cs"/>
              </a:rPr>
              <a:t>have started to fill out your templates and plan for carrying out this </a:t>
            </a:r>
            <a:r>
              <a:rPr lang="en-AU" dirty="0">
                <a:latin typeface="+mn-lt"/>
              </a:rPr>
              <a:t>mini </a:t>
            </a:r>
            <a:r>
              <a:rPr lang="en-AU" sz="1200" kern="1200" dirty="0">
                <a:solidFill>
                  <a:schemeClr val="tx1"/>
                </a:solidFill>
                <a:effectLst/>
                <a:latin typeface="+mn-lt"/>
                <a:ea typeface="+mn-ea"/>
                <a:cs typeface="+mn-cs"/>
              </a:rPr>
              <a:t>audit within your practice</a:t>
            </a:r>
            <a:r>
              <a:rPr lang="en-AU" dirty="0">
                <a:latin typeface="+mn-lt"/>
              </a:rPr>
              <a:t> to improve patient engagement with the NBCSP</a:t>
            </a:r>
            <a:r>
              <a:rPr lang="en-AU" sz="1200" kern="1200" dirty="0">
                <a:solidFill>
                  <a:schemeClr val="tx1"/>
                </a:solidFill>
                <a:effectLst/>
                <a:latin typeface="+mn-lt"/>
                <a:ea typeface="+mn-ea"/>
                <a:cs typeface="+mn-cs"/>
              </a:rPr>
              <a:t>.</a:t>
            </a:r>
            <a:endParaRPr lang="en-AU" dirty="0">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dirty="0">
                <a:latin typeface="+mn-lt"/>
              </a:rPr>
              <a:t>Remember that the</a:t>
            </a:r>
            <a:r>
              <a:rPr lang="en-AU" sz="1200" kern="1200" dirty="0">
                <a:solidFill>
                  <a:schemeClr val="tx1"/>
                </a:solidFill>
                <a:effectLst/>
                <a:latin typeface="+mn-lt"/>
                <a:ea typeface="+mn-ea"/>
                <a:cs typeface="+mn-cs"/>
              </a:rPr>
              <a:t> time you take towards this mini audit post-workshop can be self-logged as </a:t>
            </a:r>
            <a:r>
              <a:rPr lang="en-AU" dirty="0"/>
              <a:t>CPD hours. For medical practitioners, this comes under </a:t>
            </a:r>
            <a:r>
              <a:rPr lang="en-AU" sz="1200" kern="1200" dirty="0">
                <a:solidFill>
                  <a:schemeClr val="tx1"/>
                </a:solidFill>
                <a:effectLst/>
                <a:latin typeface="+mn-lt"/>
                <a:ea typeface="+mn-ea"/>
                <a:cs typeface="+mn-cs"/>
              </a:rPr>
              <a:t>Measuring Outcomes hours. Make sure you keep records of this audit, such as by completing the mini audit </a:t>
            </a:r>
            <a:r>
              <a:rPr lang="en-AU" dirty="0"/>
              <a:t>template. We have provided you with a sample pre-filled template of how you might record your post workshop hours. Practices can also count these activities towards their Quality Improvement Practice Incentive Payment for the year. </a:t>
            </a:r>
            <a:endParaRPr lang="en-AU" sz="1200" kern="1200" dirty="0">
              <a:solidFill>
                <a:schemeClr val="tx1"/>
              </a:solidFill>
              <a:effectLst/>
              <a:latin typeface="+mn-lt"/>
            </a:endParaRPr>
          </a:p>
        </p:txBody>
      </p:sp>
    </p:spTree>
    <p:extLst>
      <p:ext uri="{BB962C8B-B14F-4D97-AF65-F5344CB8AC3E}">
        <p14:creationId xmlns:p14="http://schemas.microsoft.com/office/powerpoint/2010/main" val="3045789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3A78B-FD33-D9CD-9DFE-5D493977F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60368-732D-1183-D072-F9CC9BA7E665}"/>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5D36AE4-BDEB-8EE8-251C-20C86F17AD34}"/>
              </a:ext>
            </a:extLst>
          </p:cNvPr>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Thank you. I</a:t>
            </a:r>
            <a:r>
              <a:rPr lang="en-AU" dirty="0"/>
              <a:t>/we</a:t>
            </a:r>
            <a:r>
              <a:rPr lang="en-AU" sz="1200" kern="1200" dirty="0">
                <a:solidFill>
                  <a:schemeClr val="tx1"/>
                </a:solidFill>
                <a:effectLst/>
                <a:latin typeface="+mn-lt"/>
                <a:ea typeface="+mn-ea"/>
                <a:cs typeface="+mn-cs"/>
              </a:rPr>
              <a:t> will now answer any questions that you have.</a:t>
            </a:r>
            <a:endParaRPr lang="en-AU" sz="1200" kern="1200" dirty="0">
              <a:solidFill>
                <a:schemeClr val="tx1"/>
              </a:solidFill>
              <a:effectLst/>
              <a:latin typeface="+mn-lt"/>
            </a:endParaRPr>
          </a:p>
          <a:p>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[Refer to FAQ document as needed.]</a:t>
            </a:r>
            <a:endParaRPr lang="en-AU" dirty="0"/>
          </a:p>
        </p:txBody>
      </p:sp>
    </p:spTree>
    <p:extLst>
      <p:ext uri="{BB962C8B-B14F-4D97-AF65-F5344CB8AC3E}">
        <p14:creationId xmlns:p14="http://schemas.microsoft.com/office/powerpoint/2010/main" val="2205491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a:defRPr/>
            </a:pPr>
            <a:r>
              <a:rPr lang="en-AU">
                <a:latin typeface="+mn-lt"/>
              </a:rPr>
              <a:t>GPEx FACILITATOR</a:t>
            </a:r>
          </a:p>
        </p:txBody>
      </p:sp>
    </p:spTree>
    <p:extLst>
      <p:ext uri="{BB962C8B-B14F-4D97-AF65-F5344CB8AC3E}">
        <p14:creationId xmlns:p14="http://schemas.microsoft.com/office/powerpoint/2010/main" val="1938306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DB69-88B1-C240-D6FA-A60DDA605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F5DBC-1E48-624D-4195-7C61D38EB3D4}"/>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B548051-EFAD-F662-6A44-7A4E08B0EC25}"/>
              </a:ext>
            </a:extLst>
          </p:cNvPr>
          <p:cNvSpPr>
            <a:spLocks noGrp="1"/>
          </p:cNvSpPr>
          <p:nvPr>
            <p:ph type="body" idx="1"/>
          </p:nvPr>
        </p:nvSpPr>
        <p:spPr>
          <a:xfrm>
            <a:off x="822325" y="7040563"/>
            <a:ext cx="6584950" cy="5761037"/>
          </a:xfrm>
          <a:prstGeom prst="rect">
            <a:avLst/>
          </a:prstGeom>
        </p:spPr>
        <p:txBody>
          <a:bodyPr/>
          <a:lstStyle/>
          <a:p>
            <a:r>
              <a:rPr lang="en-AU"/>
              <a:t>GPEx FACILITATOR</a:t>
            </a:r>
          </a:p>
        </p:txBody>
      </p:sp>
    </p:spTree>
    <p:extLst>
      <p:ext uri="{BB962C8B-B14F-4D97-AF65-F5344CB8AC3E}">
        <p14:creationId xmlns:p14="http://schemas.microsoft.com/office/powerpoint/2010/main" val="4082917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a:defRPr/>
            </a:pPr>
            <a:r>
              <a:rPr lang="en-AU">
                <a:latin typeface="+mn-lt"/>
              </a:rPr>
              <a:t>GPEx FACILITATOR</a:t>
            </a:r>
            <a:endParaRPr lang="en-US">
              <a:latin typeface="+mn-lt"/>
            </a:endParaRPr>
          </a:p>
        </p:txBody>
      </p:sp>
    </p:spTree>
    <p:extLst>
      <p:ext uri="{BB962C8B-B14F-4D97-AF65-F5344CB8AC3E}">
        <p14:creationId xmlns:p14="http://schemas.microsoft.com/office/powerpoint/2010/main" val="272370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A34F-99F8-1B59-E93A-FB44109DF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34CEE-BCA2-BA76-820D-F7FB4B78950D}"/>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1A6D4FC-9C25-778E-C9D1-B0479BD29D4D}"/>
              </a:ext>
            </a:extLst>
          </p:cNvPr>
          <p:cNvSpPr>
            <a:spLocks noGrp="1"/>
          </p:cNvSpPr>
          <p:nvPr>
            <p:ph type="body" idx="1"/>
          </p:nvPr>
        </p:nvSpPr>
        <p:spPr>
          <a:xfrm>
            <a:off x="822325" y="7040563"/>
            <a:ext cx="6584950" cy="5761037"/>
          </a:xfrm>
          <a:prstGeom prst="rect">
            <a:avLst/>
          </a:prstGeom>
        </p:spPr>
        <p:txBody>
          <a:bodyPr/>
          <a:lstStyle/>
          <a:p>
            <a:r>
              <a:rPr lang="en-AU"/>
              <a:t>GPEx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solidFill>
                  <a:srgbClr val="0E406A"/>
                </a:solidFill>
                <a:highlight>
                  <a:srgbClr val="FFFF00"/>
                </a:highlight>
              </a:rPr>
              <a:t>[Note: </a:t>
            </a:r>
            <a:r>
              <a:rPr lang="en-AU" sz="1200" noProof="0">
                <a:solidFill>
                  <a:srgbClr val="0E406A"/>
                </a:solidFill>
                <a:highlight>
                  <a:srgbClr val="FFFF00"/>
                </a:highlight>
              </a:rPr>
              <a:t>Slide will be updated to reflect speaker(s) at individual events.]</a:t>
            </a:r>
            <a:endParaRPr lang="en-US" sz="1200" noProof="0">
              <a:solidFill>
                <a:srgbClr val="0E406A"/>
              </a:solidFill>
              <a:highlight>
                <a:srgbClr val="FFFF00"/>
              </a:highlight>
            </a:endParaRPr>
          </a:p>
          <a:p>
            <a:endParaRPr lang="en-US"/>
          </a:p>
        </p:txBody>
      </p:sp>
    </p:spTree>
    <p:extLst>
      <p:ext uri="{BB962C8B-B14F-4D97-AF65-F5344CB8AC3E}">
        <p14:creationId xmlns:p14="http://schemas.microsoft.com/office/powerpoint/2010/main" val="2493853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1761E-5B1D-369D-0A87-36F3F6A7F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72D03-3A9D-BA54-E40D-1761181AA8D1}"/>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352D879-CDE6-11B3-2577-E952DEF9EEB5}"/>
              </a:ext>
            </a:extLst>
          </p:cNvPr>
          <p:cNvSpPr>
            <a:spLocks noGrp="1"/>
          </p:cNvSpPr>
          <p:nvPr>
            <p:ph type="body" idx="1"/>
          </p:nvPr>
        </p:nvSpPr>
        <p:spPr>
          <a:xfrm>
            <a:off x="822325" y="7040563"/>
            <a:ext cx="6584950" cy="5761037"/>
          </a:xfrm>
          <a:prstGeom prst="rect">
            <a:avLst/>
          </a:prstGeom>
        </p:spPr>
        <p:txBody>
          <a:bodyPr/>
          <a:lstStyle/>
          <a:p>
            <a:r>
              <a:rPr lang="en-AU">
                <a:latin typeface="+mn-lt"/>
              </a:rPr>
              <a:t>GPEx FACILITATOR</a:t>
            </a:r>
          </a:p>
        </p:txBody>
      </p:sp>
    </p:spTree>
    <p:extLst>
      <p:ext uri="{BB962C8B-B14F-4D97-AF65-F5344CB8AC3E}">
        <p14:creationId xmlns:p14="http://schemas.microsoft.com/office/powerpoint/2010/main" val="171239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p>
          <a:p>
            <a:r>
              <a:rPr lang="en-AU" sz="1200" kern="1200" dirty="0">
                <a:solidFill>
                  <a:schemeClr val="tx1"/>
                </a:solidFill>
                <a:effectLst/>
                <a:latin typeface="+mn-lt"/>
                <a:ea typeface="+mn-ea"/>
                <a:cs typeface="+mn-cs"/>
              </a:rPr>
              <a:t>This workshop is part of our National Bowel Cancer Screening Program healthcare provider training package.</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In this workshop, we will be going through a brief overview of the National Bowel Cancer Screening Program</a:t>
            </a:r>
            <a:r>
              <a:rPr lang="en-AU" dirty="0"/>
              <a:t>,</a:t>
            </a:r>
            <a:r>
              <a:rPr lang="en-AU" sz="1200" kern="1200" dirty="0">
                <a:solidFill>
                  <a:schemeClr val="tx1"/>
                </a:solidFill>
                <a:effectLst/>
                <a:latin typeface="+mn-lt"/>
                <a:ea typeface="+mn-ea"/>
                <a:cs typeface="+mn-cs"/>
              </a:rPr>
              <a:t> </a:t>
            </a:r>
            <a:r>
              <a:rPr lang="en-AU" dirty="0"/>
              <a:t>the National Cancer Screening Register and the Alternative Access to kits model as these are important aspects of the program which can lead to</a:t>
            </a:r>
            <a:r>
              <a:rPr lang="en-AU" sz="1200" kern="1200" dirty="0">
                <a:solidFill>
                  <a:schemeClr val="tx1"/>
                </a:solidFill>
                <a:effectLst/>
                <a:latin typeface="+mn-lt"/>
                <a:ea typeface="+mn-ea"/>
                <a:cs typeface="+mn-cs"/>
              </a:rPr>
              <a:t> </a:t>
            </a:r>
            <a:r>
              <a:rPr lang="en-AU" dirty="0"/>
              <a:t>increased</a:t>
            </a:r>
            <a:r>
              <a:rPr lang="en-AU" sz="1200" kern="1200" dirty="0">
                <a:solidFill>
                  <a:schemeClr val="tx1"/>
                </a:solidFill>
                <a:effectLst/>
                <a:latin typeface="+mn-lt"/>
                <a:ea typeface="+mn-ea"/>
                <a:cs typeface="+mn-cs"/>
              </a:rPr>
              <a:t> Program </a:t>
            </a:r>
            <a:r>
              <a:rPr lang="en-AU" dirty="0"/>
              <a:t>uptake.  Many of you attending tonight will be familiar with aspects of the National Bowel Cancer Screening Program but this education is aimed at ensuring that the practices being implemented are in line with the Program Guidelines and to give you suggestions for how you might streamline these processes within your practice and workflows.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This workshop is intended to be interactive and </a:t>
            </a:r>
            <a:r>
              <a:rPr lang="en-AU" dirty="0"/>
              <a:t>throughout</a:t>
            </a:r>
            <a:r>
              <a:rPr lang="en-AU" sz="1200" kern="1200" dirty="0">
                <a:solidFill>
                  <a:schemeClr val="tx1"/>
                </a:solidFill>
                <a:effectLst/>
                <a:latin typeface="+mn-lt"/>
                <a:ea typeface="+mn-ea"/>
                <a:cs typeface="+mn-cs"/>
              </a:rPr>
              <a:t> it, we will be focussing on bowel cancer screening in people who are under screened, or who have never screened. We will be using case discussions to explore the barriers to screening and some of the enablers that you, as a practitioner or </a:t>
            </a:r>
            <a:r>
              <a:rPr lang="en-AU" dirty="0"/>
              <a:t>a member of the practice</a:t>
            </a:r>
            <a:r>
              <a:rPr lang="en-AU" sz="1200" kern="1200" dirty="0">
                <a:solidFill>
                  <a:schemeClr val="tx1"/>
                </a:solidFill>
                <a:effectLst/>
                <a:latin typeface="+mn-lt"/>
                <a:ea typeface="+mn-ea"/>
                <a:cs typeface="+mn-cs"/>
              </a:rPr>
              <a:t> team, can implement to encourage screening within your practice.</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This workshop is intended to be practical to get you started on practice improvements around bowel cancer screening in addition to enabling you to commence </a:t>
            </a:r>
            <a:r>
              <a:rPr lang="en-AU" dirty="0"/>
              <a:t>an audit</a:t>
            </a:r>
            <a:r>
              <a:rPr lang="en-AU" sz="1200" kern="1200" dirty="0">
                <a:solidFill>
                  <a:schemeClr val="tx1"/>
                </a:solidFill>
                <a:effectLst/>
                <a:latin typeface="+mn-lt"/>
                <a:ea typeface="+mn-ea"/>
                <a:cs typeface="+mn-cs"/>
              </a:rPr>
              <a:t> </a:t>
            </a:r>
            <a:r>
              <a:rPr lang="en-AU" dirty="0"/>
              <a:t>to improve bowel</a:t>
            </a:r>
            <a:r>
              <a:rPr lang="en-AU" sz="1200" kern="1200" dirty="0">
                <a:solidFill>
                  <a:schemeClr val="tx1"/>
                </a:solidFill>
                <a:effectLst/>
                <a:latin typeface="+mn-lt"/>
                <a:ea typeface="+mn-ea"/>
                <a:cs typeface="+mn-cs"/>
              </a:rPr>
              <a:t> cancer screening </a:t>
            </a:r>
            <a:r>
              <a:rPr lang="en-AU" dirty="0"/>
              <a:t>processes and uptake </a:t>
            </a:r>
            <a:r>
              <a:rPr lang="en-AU" sz="1200" kern="1200" dirty="0">
                <a:solidFill>
                  <a:schemeClr val="tx1"/>
                </a:solidFill>
                <a:effectLst/>
                <a:latin typeface="+mn-lt"/>
                <a:ea typeface="+mn-ea"/>
                <a:cs typeface="+mn-cs"/>
              </a:rPr>
              <a:t>within your clinic.</a:t>
            </a:r>
            <a:r>
              <a:rPr lang="en-AU" dirty="0"/>
              <a:t> </a:t>
            </a:r>
            <a:endParaRPr lang="en-AU" kern="1200" dirty="0">
              <a:solidFill>
                <a:schemeClr val="tx1"/>
              </a:solidFill>
              <a:effectLs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Getting started with planning for an audit is often the most challenging step, so we are hoping to break this down for </a:t>
            </a:r>
            <a:r>
              <a:rPr lang="en-AU" dirty="0"/>
              <a:t>you and provide you with the tools for audit success. We have provided you with mini audit templates in the email prior to today's workshop which we will explore in more detail and will hand out additional copies later in the workshop. </a:t>
            </a:r>
            <a:endParaRPr lang="en-AU" sz="1200" kern="1200" dirty="0">
              <a:solidFill>
                <a:schemeClr val="tx1"/>
              </a:solidFill>
              <a:effectLst/>
              <a:latin typeface="+mn-lt"/>
            </a:endParaRPr>
          </a:p>
        </p:txBody>
      </p:sp>
    </p:spTree>
    <p:extLst>
      <p:ext uri="{BB962C8B-B14F-4D97-AF65-F5344CB8AC3E}">
        <p14:creationId xmlns:p14="http://schemas.microsoft.com/office/powerpoint/2010/main" val="230679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We are going to begin with an overview of colorectal cancer in Australia.</a:t>
            </a:r>
            <a:endParaRPr lang="en-AU" dirty="0"/>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2025, colorectal cancer was projected to be the fifth most commonly diagnosed cancer in Australians of all ages after prostate cancer, breast cancer, melanoma of the skin and lung cancer.</a:t>
            </a:r>
            <a:endParaRPr lang="en-AU" sz="1200" kern="1200" dirty="0">
              <a:solidFill>
                <a:schemeClr val="tx1"/>
              </a:solidFill>
              <a:effectLst/>
              <a:latin typeface="+mn-lt"/>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was also estimated that in 2025, colorectal cancer would remain the second most common cause of death from cancer in Australia after lung cancer.</a:t>
            </a:r>
            <a:endParaRPr lang="en-AU" sz="1200" kern="1200" dirty="0">
              <a:solidFill>
                <a:schemeClr val="tx1"/>
              </a:solidFill>
              <a:effectLst/>
              <a:latin typeface="+mn-lt"/>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Although bowel cancer mortality rates are decreasing, due to our aging population, there are more people are dying from the disease.</a:t>
            </a:r>
            <a:endParaRPr lang="en-AU" sz="1200" kern="1200" dirty="0">
              <a:solidFill>
                <a:schemeClr val="tx1"/>
              </a:solidFill>
              <a:effectLst/>
              <a:latin typeface="+mn-lt"/>
            </a:endParaRPr>
          </a:p>
          <a:p>
            <a:endParaRPr lang="en-AU" dirty="0"/>
          </a:p>
          <a:p>
            <a:r>
              <a:rPr lang="en-AU" dirty="0"/>
              <a:t>More statistics are available from:</a:t>
            </a:r>
          </a:p>
          <a:p>
            <a:r>
              <a:rPr lang="en-AU" dirty="0"/>
              <a:t>Getting to the bottom of bowel cancer in Australia: breaking down the data and what you need to know to put it into practice</a:t>
            </a:r>
          </a:p>
        </p:txBody>
      </p:sp>
    </p:spTree>
    <p:extLst>
      <p:ext uri="{BB962C8B-B14F-4D97-AF65-F5344CB8AC3E}">
        <p14:creationId xmlns:p14="http://schemas.microsoft.com/office/powerpoint/2010/main" val="47281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160FA-6E32-F203-0A04-CEEC46AA8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83554-0D0D-C349-9815-A68660F65C74}"/>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18B121E-A580-5685-C5E2-D9D0138C4AC7}"/>
              </a:ext>
            </a:extLst>
          </p:cNvPr>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When colorectal cancer is detected early, there is greater opportunity for curative treatment -this is demonstrated by this graph which shows the 5-year relative survival of five types of cancer. </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Colorectal cancer is represented by the red columns:</a:t>
            </a:r>
            <a:endParaRPr lang="en-AU" sz="1200" kern="1200" dirty="0">
              <a:solidFill>
                <a:schemeClr val="tx1"/>
              </a:solidFill>
              <a:effectLst/>
              <a:latin typeface="+mn-lt"/>
            </a:endParaRPr>
          </a:p>
          <a:p>
            <a:pPr lvl="0"/>
            <a:r>
              <a:rPr lang="en-AU" sz="1200" kern="1200" dirty="0">
                <a:solidFill>
                  <a:schemeClr val="tx1"/>
                </a:solidFill>
                <a:effectLst/>
                <a:latin typeface="+mn-lt"/>
                <a:ea typeface="+mn-ea"/>
                <a:cs typeface="+mn-cs"/>
              </a:rPr>
              <a:t>- The five-year relative-survival rate for colorectal cancer diagnosed at Stage I was 99%.</a:t>
            </a:r>
            <a:endParaRPr lang="en-AU" sz="1200" kern="1200" dirty="0">
              <a:solidFill>
                <a:schemeClr val="tx1"/>
              </a:solidFill>
              <a:effectLst/>
              <a:latin typeface="+mn-lt"/>
            </a:endParaRPr>
          </a:p>
          <a:p>
            <a:pPr lvl="0"/>
            <a:r>
              <a:rPr lang="en-AU" sz="1200" kern="1200" dirty="0">
                <a:solidFill>
                  <a:schemeClr val="tx1"/>
                </a:solidFill>
                <a:effectLst/>
                <a:latin typeface="+mn-lt"/>
                <a:ea typeface="+mn-ea"/>
                <a:cs typeface="+mn-cs"/>
              </a:rPr>
              <a:t>- Survival rates for colorectal cancer diagnosed at Stage IV were 13%.</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This is compared to prostate cancer (dark blue), breast cancer (dusky blue), melanoma (light blue) and lung cancer (grey).</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p:txBody>
      </p:sp>
    </p:spTree>
    <p:extLst>
      <p:ext uri="{BB962C8B-B14F-4D97-AF65-F5344CB8AC3E}">
        <p14:creationId xmlns:p14="http://schemas.microsoft.com/office/powerpoint/2010/main" val="259314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C1EE-F948-1048-C275-B71DADB68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D20E0-1A60-EB81-5DF7-DA8B1C2A68B5}"/>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33ED3C1-6D61-55F5-5ADF-E8AE63328DF3}"/>
              </a:ext>
            </a:extLst>
          </p:cNvPr>
          <p:cNvSpPr>
            <a:spLocks noGrp="1"/>
          </p:cNvSpPr>
          <p:nvPr>
            <p:ph type="body" idx="1"/>
          </p:nvPr>
        </p:nvSpPr>
        <p:spPr>
          <a:xfrm>
            <a:off x="822325" y="7040563"/>
            <a:ext cx="6584950" cy="5761037"/>
          </a:xfrm>
          <a:prstGeom prst="rect">
            <a:avLst/>
          </a:prstGeom>
        </p:spPr>
        <p:txBody>
          <a:bodyPr/>
          <a:lstStyle/>
          <a:p>
            <a:r>
              <a:rPr lang="en-AU" dirty="0"/>
              <a:t>SPEAKER </a:t>
            </a:r>
            <a:endParaRPr lang="en-US" dirty="0"/>
          </a:p>
          <a:p>
            <a:r>
              <a:rPr lang="en-AU" sz="1200" kern="1200" dirty="0">
                <a:solidFill>
                  <a:schemeClr val="tx1"/>
                </a:solidFill>
                <a:effectLst/>
                <a:latin typeface="+mn-lt"/>
                <a:ea typeface="+mn-ea"/>
                <a:cs typeface="+mn-cs"/>
              </a:rPr>
              <a:t>This slide summarises the changes that have occurred to the National Bowel Cancer Screening Program since its inception in 2006. If you have been practicing for the last 20 years, you are likely to have seen all of these changes in your professional career.</a:t>
            </a:r>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To begin with, the program only sent out </a:t>
            </a:r>
            <a:r>
              <a:rPr lang="en-AU" sz="1200" kern="1200" dirty="0" err="1">
                <a:solidFill>
                  <a:schemeClr val="tx1"/>
                </a:solidFill>
                <a:effectLst/>
                <a:latin typeface="+mn-lt"/>
                <a:ea typeface="+mn-ea"/>
                <a:cs typeface="+mn-cs"/>
              </a:rPr>
              <a:t>iFOBT</a:t>
            </a:r>
            <a:r>
              <a:rPr lang="en-AU" sz="1200" kern="1200" dirty="0">
                <a:solidFill>
                  <a:schemeClr val="tx1"/>
                </a:solidFill>
                <a:effectLst/>
                <a:latin typeface="+mn-lt"/>
                <a:ea typeface="+mn-ea"/>
                <a:cs typeface="+mn-cs"/>
              </a:rPr>
              <a:t> kits to people aged 55 and 65. Over the years, the age eligibility range of the program and screening interval </a:t>
            </a:r>
            <a:r>
              <a:rPr lang="en-AU" dirty="0"/>
              <a:t>has changed</a:t>
            </a:r>
            <a:r>
              <a:rPr lang="en-AU" sz="1200" kern="1200" dirty="0">
                <a:solidFill>
                  <a:schemeClr val="tx1"/>
                </a:solidFill>
                <a:effectLst/>
                <a:latin typeface="+mn-lt"/>
                <a:ea typeface="+mn-ea"/>
                <a:cs typeface="+mn-cs"/>
              </a:rPr>
              <a:t>. From 2020, everyone aged 50-74 was invited to screen every 2 years.</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The Program’s alternative access to kits model began in 2022.</a:t>
            </a:r>
            <a:r>
              <a:rPr lang="en-AU" dirty="0"/>
              <a:t> We will talk about what this means later in the workshop.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endParaRPr>
          </a:p>
          <a:p>
            <a:r>
              <a:rPr lang="en-AU" sz="1200" kern="1200" dirty="0">
                <a:solidFill>
                  <a:schemeClr val="tx1"/>
                </a:solidFill>
                <a:effectLst/>
                <a:latin typeface="+mn-lt"/>
                <a:ea typeface="+mn-ea"/>
                <a:cs typeface="+mn-cs"/>
              </a:rPr>
              <a:t>The updated Clinical Practice Guidelines were released in 2023 and from 1 July 2024, the eligible age to commence screening with the NBCSP was lowered to 45.</a:t>
            </a:r>
            <a:r>
              <a:rPr lang="en-AU" dirty="0"/>
              <a:t> However for people aged 45-49, this is an OPT-IN program only, where individuals can contact the NCSR directly to receive their first kit or the healthcare provider can opt the patient in. </a:t>
            </a:r>
            <a:endParaRPr lang="en-AU" sz="1200" kern="1200" dirty="0">
              <a:solidFill>
                <a:schemeClr val="tx1"/>
              </a:solidFill>
              <a:effectLst/>
              <a:latin typeface="+mn-lt"/>
            </a:endParaRPr>
          </a:p>
          <a:p>
            <a:endParaRPr lang="en-AU"/>
          </a:p>
        </p:txBody>
      </p:sp>
    </p:spTree>
    <p:extLst>
      <p:ext uri="{BB962C8B-B14F-4D97-AF65-F5344CB8AC3E}">
        <p14:creationId xmlns:p14="http://schemas.microsoft.com/office/powerpoint/2010/main" val="1103890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4E4E4"/>
          </a:solidFill>
          <a:ln/>
        </p:spPr>
        <p:txBody>
          <a:bodyPr/>
          <a:lstStyle/>
          <a:p>
            <a:endParaRPr lang="en-AU"/>
          </a:p>
        </p:txBody>
      </p:sp>
      <p:sp>
        <p:nvSpPr>
          <p:cNvPr id="3" name="Shape 1"/>
          <p:cNvSpPr/>
          <p:nvPr/>
        </p:nvSpPr>
        <p:spPr>
          <a:xfrm>
            <a:off x="0" y="0"/>
            <a:ext cx="14630400" cy="8229600"/>
          </a:xfrm>
          <a:prstGeom prst="rect">
            <a:avLst/>
          </a:prstGeom>
          <a:solidFill>
            <a:srgbClr val="0E406A"/>
          </a:solidFill>
          <a:ln/>
        </p:spPr>
        <p:txBody>
          <a:bodyPr/>
          <a:lstStyle/>
          <a:p>
            <a:endParaRPr lang="en-AU"/>
          </a:p>
        </p:txBody>
      </p:sp>
      <p:sp>
        <p:nvSpPr>
          <p:cNvPr id="8" name="Shape 4">
            <a:extLst>
              <a:ext uri="{FF2B5EF4-FFF2-40B4-BE49-F238E27FC236}">
                <a16:creationId xmlns:a16="http://schemas.microsoft.com/office/drawing/2014/main" id="{A030579A-D63A-BA2D-447E-810446C76A6E}"/>
              </a:ext>
            </a:extLst>
          </p:cNvPr>
          <p:cNvSpPr/>
          <p:nvPr userDrawn="1"/>
        </p:nvSpPr>
        <p:spPr>
          <a:xfrm>
            <a:off x="0" y="6755247"/>
            <a:ext cx="14630399" cy="1474353"/>
          </a:xfrm>
          <a:prstGeom prst="roundRect">
            <a:avLst>
              <a:gd name="adj" fmla="val 3445"/>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a:lstStyle/>
          <a:p>
            <a:endParaRPr lang="en-AU" noProof="0"/>
          </a:p>
        </p:txBody>
      </p:sp>
      <p:grpSp>
        <p:nvGrpSpPr>
          <p:cNvPr id="9" name="Group 8">
            <a:extLst>
              <a:ext uri="{FF2B5EF4-FFF2-40B4-BE49-F238E27FC236}">
                <a16:creationId xmlns:a16="http://schemas.microsoft.com/office/drawing/2014/main" id="{772A28B3-BAB1-5DFD-2D97-8206BE868FB1}"/>
              </a:ext>
            </a:extLst>
          </p:cNvPr>
          <p:cNvGrpSpPr/>
          <p:nvPr userDrawn="1"/>
        </p:nvGrpSpPr>
        <p:grpSpPr>
          <a:xfrm>
            <a:off x="8484550" y="6969630"/>
            <a:ext cx="5541012" cy="932456"/>
            <a:chOff x="8484550" y="6969630"/>
            <a:chExt cx="5541012" cy="932456"/>
          </a:xfrm>
        </p:grpSpPr>
        <p:pic>
          <p:nvPicPr>
            <p:cNvPr id="10" name="Picture 9" descr="A black and blue logo&#10;&#10;Description automatically generated">
              <a:extLst>
                <a:ext uri="{FF2B5EF4-FFF2-40B4-BE49-F238E27FC236}">
                  <a16:creationId xmlns:a16="http://schemas.microsoft.com/office/drawing/2014/main" id="{344617CC-8EED-4786-8041-BCB4E9F77A11}"/>
                </a:ext>
              </a:extLst>
            </p:cNvPr>
            <p:cNvPicPr>
              <a:picLocks noChangeAspect="1"/>
            </p:cNvPicPr>
            <p:nvPr/>
          </p:nvPicPr>
          <p:blipFill>
            <a:blip r:embed="rId2"/>
            <a:stretch>
              <a:fillRect/>
            </a:stretch>
          </p:blipFill>
          <p:spPr>
            <a:xfrm>
              <a:off x="8484550" y="6969630"/>
              <a:ext cx="3807221" cy="932456"/>
            </a:xfrm>
            <a:prstGeom prst="rect">
              <a:avLst/>
            </a:prstGeom>
          </p:spPr>
        </p:pic>
        <p:pic>
          <p:nvPicPr>
            <p:cNvPr id="11" name="Picture 10" descr="A blue and black logo&#10;&#10;Description automatically generated with medium confidence">
              <a:extLst>
                <a:ext uri="{FF2B5EF4-FFF2-40B4-BE49-F238E27FC236}">
                  <a16:creationId xmlns:a16="http://schemas.microsoft.com/office/drawing/2014/main" id="{7FCF96A3-DBA9-BF5D-4C84-786E28060866}"/>
                </a:ext>
              </a:extLst>
            </p:cNvPr>
            <p:cNvPicPr>
              <a:picLocks noChangeAspect="1"/>
            </p:cNvPicPr>
            <p:nvPr/>
          </p:nvPicPr>
          <p:blipFill>
            <a:blip r:embed="rId3"/>
            <a:stretch>
              <a:fillRect/>
            </a:stretch>
          </p:blipFill>
          <p:spPr>
            <a:xfrm>
              <a:off x="12490301" y="7389910"/>
              <a:ext cx="1435249" cy="394299"/>
            </a:xfrm>
            <a:prstGeom prst="rect">
              <a:avLst/>
            </a:prstGeom>
          </p:spPr>
        </p:pic>
        <p:sp>
          <p:nvSpPr>
            <p:cNvPr id="12" name="TextBox 11">
              <a:extLst>
                <a:ext uri="{FF2B5EF4-FFF2-40B4-BE49-F238E27FC236}">
                  <a16:creationId xmlns:a16="http://schemas.microsoft.com/office/drawing/2014/main" id="{58E753E6-1434-A0D9-05D9-94F0A6A950C1}"/>
                </a:ext>
              </a:extLst>
            </p:cNvPr>
            <p:cNvSpPr txBox="1"/>
            <p:nvPr/>
          </p:nvSpPr>
          <p:spPr>
            <a:xfrm>
              <a:off x="12390288" y="7049511"/>
              <a:ext cx="1635274" cy="323165"/>
            </a:xfrm>
            <a:prstGeom prst="rect">
              <a:avLst/>
            </a:prstGeom>
            <a:noFill/>
          </p:spPr>
          <p:txBody>
            <a:bodyPr wrap="square" rtlCol="0">
              <a:spAutoFit/>
            </a:bodyPr>
            <a:lstStyle/>
            <a:p>
              <a:r>
                <a:rPr lang="en-AU" sz="1500" i="1">
                  <a:solidFill>
                    <a:srgbClr val="0E406A"/>
                  </a:solidFill>
                  <a:latin typeface="Aptos" panose="020B0004020202020204" pitchFamily="34" charset="0"/>
                </a:rPr>
                <a:t>Supported by</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hapter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572A6C86-3F5C-40A1-2E0E-3D71DC130305}"/>
              </a:ext>
            </a:extLst>
          </p:cNvPr>
          <p:cNvSpPr>
            <a:spLocks noGrp="1"/>
          </p:cNvSpPr>
          <p:nvPr>
            <p:ph type="body" sz="quarter" idx="13" hasCustomPrompt="1"/>
          </p:nvPr>
        </p:nvSpPr>
        <p:spPr>
          <a:xfrm>
            <a:off x="272880" y="4680179"/>
            <a:ext cx="6861457" cy="332399"/>
          </a:xfrm>
          <a:noFill/>
        </p:spPr>
        <p:txBody>
          <a:bodyPr wrap="square" lIns="0" tIns="0" rIns="0" bIns="0">
            <a:spAutoFit/>
          </a:bodyPr>
          <a:lstStyle>
            <a:lvl1pPr marL="0" indent="0">
              <a:lnSpc>
                <a:spcPct val="100000"/>
              </a:lnSpc>
              <a:buNone/>
              <a:defRPr sz="2160" b="0">
                <a:solidFill>
                  <a:srgbClr val="CFDD01"/>
                </a:solidFill>
                <a:latin typeface="Aptos" panose="020B0004020202020204" pitchFamily="34" charset="0"/>
                <a:cs typeface="Arial" panose="020B0604020202020204" pitchFamily="34" charset="0"/>
              </a:defRPr>
            </a:lvl1pPr>
          </a:lstStyle>
          <a:p>
            <a:pPr lvl="0"/>
            <a:r>
              <a:rPr lang="en-US"/>
              <a:t>Insert Subheading</a:t>
            </a:r>
          </a:p>
        </p:txBody>
      </p:sp>
      <p:sp>
        <p:nvSpPr>
          <p:cNvPr id="16" name="Text Placeholder 20">
            <a:extLst>
              <a:ext uri="{FF2B5EF4-FFF2-40B4-BE49-F238E27FC236}">
                <a16:creationId xmlns:a16="http://schemas.microsoft.com/office/drawing/2014/main" id="{F682FBA3-FAB6-6DD4-F1E1-C800A1D29241}"/>
              </a:ext>
            </a:extLst>
          </p:cNvPr>
          <p:cNvSpPr>
            <a:spLocks noGrp="1"/>
          </p:cNvSpPr>
          <p:nvPr>
            <p:ph type="body" sz="quarter" idx="10" hasCustomPrompt="1"/>
          </p:nvPr>
        </p:nvSpPr>
        <p:spPr>
          <a:xfrm>
            <a:off x="272880" y="3562804"/>
            <a:ext cx="6861457" cy="1103994"/>
          </a:xfrm>
        </p:spPr>
        <p:txBody>
          <a:bodyPr wrap="square" lIns="0" tIns="0" rIns="0" bIns="0" anchor="b" anchorCtr="0">
            <a:spAutoFit/>
          </a:bodyPr>
          <a:lstStyle>
            <a:lvl1pPr marL="0" indent="0">
              <a:lnSpc>
                <a:spcPct val="90000"/>
              </a:lnSpc>
              <a:spcBef>
                <a:spcPts val="0"/>
              </a:spcBef>
              <a:buNone/>
              <a:defRPr sz="7920" b="1">
                <a:solidFill>
                  <a:schemeClr val="bg1"/>
                </a:solidFill>
                <a:latin typeface="Aptos" panose="020B0004020202020204" pitchFamily="34" charset="0"/>
                <a:cs typeface="Arial" panose="020B0604020202020204" pitchFamily="34" charset="0"/>
              </a:defRPr>
            </a:lvl1pPr>
            <a:lvl5pPr>
              <a:defRPr/>
            </a:lvl5pPr>
          </a:lstStyle>
          <a:p>
            <a:pPr lvl="0"/>
            <a:r>
              <a:rPr lang="en-US"/>
              <a:t>Thank you</a:t>
            </a:r>
          </a:p>
        </p:txBody>
      </p:sp>
      <p:sp>
        <p:nvSpPr>
          <p:cNvPr id="2" name="Text Placeholder 5">
            <a:extLst>
              <a:ext uri="{FF2B5EF4-FFF2-40B4-BE49-F238E27FC236}">
                <a16:creationId xmlns:a16="http://schemas.microsoft.com/office/drawing/2014/main" id="{BFC6584C-6158-F102-9D31-A8E5EA6DCF62}"/>
              </a:ext>
            </a:extLst>
          </p:cNvPr>
          <p:cNvSpPr>
            <a:spLocks noGrp="1"/>
          </p:cNvSpPr>
          <p:nvPr>
            <p:ph type="body" sz="quarter" idx="14" hasCustomPrompt="1"/>
          </p:nvPr>
        </p:nvSpPr>
        <p:spPr>
          <a:xfrm>
            <a:off x="272559" y="7662111"/>
            <a:ext cx="3766042" cy="295465"/>
          </a:xfrm>
          <a:noFill/>
        </p:spPr>
        <p:txBody>
          <a:bodyPr wrap="square" lIns="0" tIns="0" rIns="0" bIns="0">
            <a:spAutoFit/>
          </a:bodyPr>
          <a:lstStyle>
            <a:lvl1pPr marL="0" indent="0">
              <a:lnSpc>
                <a:spcPct val="100000"/>
              </a:lnSpc>
              <a:buNone/>
              <a:defRPr sz="1920" b="0">
                <a:solidFill>
                  <a:schemeClr val="bg1">
                    <a:lumMod val="95000"/>
                  </a:schemeClr>
                </a:solidFill>
                <a:latin typeface="Aptos" panose="020B0004020202020204" pitchFamily="34" charset="0"/>
                <a:cs typeface="Arial" panose="020B0604020202020204" pitchFamily="34" charset="0"/>
              </a:defRPr>
            </a:lvl1pPr>
          </a:lstStyle>
          <a:p>
            <a:pPr lvl="0"/>
            <a:r>
              <a:rPr lang="en-US"/>
              <a:t>Phone</a:t>
            </a:r>
          </a:p>
        </p:txBody>
      </p:sp>
      <p:sp>
        <p:nvSpPr>
          <p:cNvPr id="5" name="Text Placeholder 5">
            <a:extLst>
              <a:ext uri="{FF2B5EF4-FFF2-40B4-BE49-F238E27FC236}">
                <a16:creationId xmlns:a16="http://schemas.microsoft.com/office/drawing/2014/main" id="{AA61A8E2-57E7-01CC-CBD4-56CAEE5F3E05}"/>
              </a:ext>
            </a:extLst>
          </p:cNvPr>
          <p:cNvSpPr>
            <a:spLocks noGrp="1"/>
          </p:cNvSpPr>
          <p:nvPr>
            <p:ph type="body" sz="quarter" idx="15" hasCustomPrompt="1"/>
          </p:nvPr>
        </p:nvSpPr>
        <p:spPr>
          <a:xfrm>
            <a:off x="272559" y="7342071"/>
            <a:ext cx="3766042" cy="295465"/>
          </a:xfrm>
          <a:noFill/>
        </p:spPr>
        <p:txBody>
          <a:bodyPr wrap="square" lIns="0" tIns="0" rIns="0" bIns="0">
            <a:spAutoFit/>
          </a:bodyPr>
          <a:lstStyle>
            <a:lvl1pPr marL="0" indent="0">
              <a:lnSpc>
                <a:spcPct val="100000"/>
              </a:lnSpc>
              <a:buNone/>
              <a:defRPr sz="1920" b="0">
                <a:solidFill>
                  <a:schemeClr val="bg1">
                    <a:lumMod val="95000"/>
                  </a:schemeClr>
                </a:solidFill>
                <a:latin typeface="Aptos" panose="020B0004020202020204" pitchFamily="34" charset="0"/>
                <a:cs typeface="Arial" panose="020B0604020202020204" pitchFamily="34" charset="0"/>
              </a:defRPr>
            </a:lvl1pPr>
          </a:lstStyle>
          <a:p>
            <a:pPr lvl="0"/>
            <a:r>
              <a:rPr lang="en-US"/>
              <a:t>Email</a:t>
            </a:r>
          </a:p>
        </p:txBody>
      </p:sp>
      <p:sp>
        <p:nvSpPr>
          <p:cNvPr id="6" name="Text Placeholder 5">
            <a:extLst>
              <a:ext uri="{FF2B5EF4-FFF2-40B4-BE49-F238E27FC236}">
                <a16:creationId xmlns:a16="http://schemas.microsoft.com/office/drawing/2014/main" id="{ADAA4B27-6A71-6AEA-5C4B-9FD187465DF5}"/>
              </a:ext>
            </a:extLst>
          </p:cNvPr>
          <p:cNvSpPr>
            <a:spLocks noGrp="1"/>
          </p:cNvSpPr>
          <p:nvPr>
            <p:ph type="body" sz="quarter" idx="16" hasCustomPrompt="1"/>
          </p:nvPr>
        </p:nvSpPr>
        <p:spPr>
          <a:xfrm>
            <a:off x="272559" y="7022031"/>
            <a:ext cx="3766042" cy="295465"/>
          </a:xfrm>
          <a:noFill/>
        </p:spPr>
        <p:txBody>
          <a:bodyPr wrap="square" lIns="0" tIns="0" rIns="0" bIns="0">
            <a:spAutoFit/>
          </a:bodyPr>
          <a:lstStyle>
            <a:lvl1pPr marL="0" indent="0">
              <a:lnSpc>
                <a:spcPct val="100000"/>
              </a:lnSpc>
              <a:buNone/>
              <a:defRPr sz="1920" b="0">
                <a:solidFill>
                  <a:schemeClr val="bg1">
                    <a:lumMod val="95000"/>
                  </a:schemeClr>
                </a:solidFill>
                <a:latin typeface="Aptos" panose="020B0004020202020204" pitchFamily="34" charset="0"/>
                <a:cs typeface="Arial" panose="020B0604020202020204" pitchFamily="34" charset="0"/>
              </a:defRPr>
            </a:lvl1pPr>
          </a:lstStyle>
          <a:p>
            <a:pPr lvl="0"/>
            <a:r>
              <a:rPr lang="en-US"/>
              <a:t>Designation</a:t>
            </a:r>
          </a:p>
        </p:txBody>
      </p:sp>
      <p:sp>
        <p:nvSpPr>
          <p:cNvPr id="7" name="Text Placeholder 5">
            <a:extLst>
              <a:ext uri="{FF2B5EF4-FFF2-40B4-BE49-F238E27FC236}">
                <a16:creationId xmlns:a16="http://schemas.microsoft.com/office/drawing/2014/main" id="{9FF07EE5-FC97-81A1-DA5C-A1C8C9FDE3EC}"/>
              </a:ext>
            </a:extLst>
          </p:cNvPr>
          <p:cNvSpPr>
            <a:spLocks noGrp="1"/>
          </p:cNvSpPr>
          <p:nvPr>
            <p:ph type="body" sz="quarter" idx="17" hasCustomPrompt="1"/>
          </p:nvPr>
        </p:nvSpPr>
        <p:spPr>
          <a:xfrm>
            <a:off x="272559" y="6708315"/>
            <a:ext cx="3766042" cy="295465"/>
          </a:xfrm>
          <a:noFill/>
        </p:spPr>
        <p:txBody>
          <a:bodyPr wrap="square" lIns="0" tIns="0" rIns="0" bIns="0">
            <a:spAutoFit/>
          </a:bodyPr>
          <a:lstStyle>
            <a:lvl1pPr marL="0" indent="0">
              <a:lnSpc>
                <a:spcPct val="100000"/>
              </a:lnSpc>
              <a:buNone/>
              <a:defRPr sz="1920" b="1">
                <a:solidFill>
                  <a:srgbClr val="CFDD01"/>
                </a:solidFill>
                <a:latin typeface="Aptos" panose="020B0004020202020204" pitchFamily="34" charset="0"/>
                <a:cs typeface="Arial" panose="020B0604020202020204" pitchFamily="34" charset="0"/>
              </a:defRPr>
            </a:lvl1pPr>
          </a:lstStyle>
          <a:p>
            <a:pPr lvl="0"/>
            <a:r>
              <a:rPr lang="en-US"/>
              <a:t>Name</a:t>
            </a:r>
          </a:p>
        </p:txBody>
      </p:sp>
    </p:spTree>
    <p:extLst>
      <p:ext uri="{BB962C8B-B14F-4D97-AF65-F5344CB8AC3E}">
        <p14:creationId xmlns:p14="http://schemas.microsoft.com/office/powerpoint/2010/main" val="826942958"/>
      </p:ext>
    </p:extLst>
  </p:cSld>
  <p:clrMapOvr>
    <a:masterClrMapping/>
  </p:clrMapOvr>
  <p:extLst>
    <p:ext uri="{DCECCB84-F9BA-43D5-87BE-67443E8EF086}">
      <p15:sldGuideLst xmlns:p15="http://schemas.microsoft.com/office/powerpoint/2012/main">
        <p15:guide id="1" orient="horz" pos="1944" userDrawn="1">
          <p15:clr>
            <a:srgbClr val="FBAE40"/>
          </p15:clr>
        </p15:guide>
        <p15:guide id="2" pos="3456" userDrawn="1">
          <p15:clr>
            <a:srgbClr val="FBAE40"/>
          </p15:clr>
        </p15:guide>
        <p15:guide id="3" orient="horz" pos="3686" userDrawn="1">
          <p15:clr>
            <a:srgbClr val="FBAE40"/>
          </p15:clr>
        </p15:guide>
        <p15:guide id="4" pos="6722" userDrawn="1">
          <p15:clr>
            <a:srgbClr val="FBAE40"/>
          </p15:clr>
        </p15:guide>
        <p15:guide id="5" pos="190" userDrawn="1">
          <p15:clr>
            <a:srgbClr val="FBAE40"/>
          </p15:clr>
        </p15:guide>
        <p15:guide id="6" pos="2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4E4E4"/>
          </a:solidFill>
          <a:ln/>
        </p:spPr>
        <p:txBody>
          <a:bodyPr/>
          <a:lstStyle/>
          <a:p>
            <a:endParaRPr lang="en-AU"/>
          </a:p>
        </p:txBody>
      </p:sp>
      <p:sp>
        <p:nvSpPr>
          <p:cNvPr id="3" name="Shape 1"/>
          <p:cNvSpPr/>
          <p:nvPr/>
        </p:nvSpPr>
        <p:spPr>
          <a:xfrm>
            <a:off x="0" y="0"/>
            <a:ext cx="14630400" cy="8229600"/>
          </a:xfrm>
          <a:prstGeom prst="rect">
            <a:avLst/>
          </a:prstGeom>
          <a:solidFill>
            <a:srgbClr val="2E7EA8"/>
          </a:solidFill>
          <a:ln/>
        </p:spPr>
        <p:txBody>
          <a:bodyPr/>
          <a:lstStyle/>
          <a:p>
            <a:endParaRPr lang="en-AU"/>
          </a:p>
        </p:txBody>
      </p:sp>
      <p:sp>
        <p:nvSpPr>
          <p:cNvPr id="8" name="Shape 4">
            <a:extLst>
              <a:ext uri="{FF2B5EF4-FFF2-40B4-BE49-F238E27FC236}">
                <a16:creationId xmlns:a16="http://schemas.microsoft.com/office/drawing/2014/main" id="{A030579A-D63A-BA2D-447E-810446C76A6E}"/>
              </a:ext>
            </a:extLst>
          </p:cNvPr>
          <p:cNvSpPr/>
          <p:nvPr userDrawn="1"/>
        </p:nvSpPr>
        <p:spPr>
          <a:xfrm>
            <a:off x="0" y="6755247"/>
            <a:ext cx="14630399" cy="1474353"/>
          </a:xfrm>
          <a:prstGeom prst="roundRect">
            <a:avLst>
              <a:gd name="adj" fmla="val 3445"/>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a:lstStyle/>
          <a:p>
            <a:endParaRPr lang="en-AU" noProof="0"/>
          </a:p>
        </p:txBody>
      </p:sp>
      <p:grpSp>
        <p:nvGrpSpPr>
          <p:cNvPr id="9" name="Group 8">
            <a:extLst>
              <a:ext uri="{FF2B5EF4-FFF2-40B4-BE49-F238E27FC236}">
                <a16:creationId xmlns:a16="http://schemas.microsoft.com/office/drawing/2014/main" id="{772A28B3-BAB1-5DFD-2D97-8206BE868FB1}"/>
              </a:ext>
            </a:extLst>
          </p:cNvPr>
          <p:cNvGrpSpPr/>
          <p:nvPr userDrawn="1"/>
        </p:nvGrpSpPr>
        <p:grpSpPr>
          <a:xfrm>
            <a:off x="8484550" y="6969630"/>
            <a:ext cx="5541012" cy="932456"/>
            <a:chOff x="8484550" y="6969630"/>
            <a:chExt cx="5541012" cy="932456"/>
          </a:xfrm>
        </p:grpSpPr>
        <p:pic>
          <p:nvPicPr>
            <p:cNvPr id="10" name="Picture 9" descr="A black and blue logo&#10;&#10;Description automatically generated">
              <a:extLst>
                <a:ext uri="{FF2B5EF4-FFF2-40B4-BE49-F238E27FC236}">
                  <a16:creationId xmlns:a16="http://schemas.microsoft.com/office/drawing/2014/main" id="{344617CC-8EED-4786-8041-BCB4E9F77A11}"/>
                </a:ext>
              </a:extLst>
            </p:cNvPr>
            <p:cNvPicPr>
              <a:picLocks noChangeAspect="1"/>
            </p:cNvPicPr>
            <p:nvPr/>
          </p:nvPicPr>
          <p:blipFill>
            <a:blip r:embed="rId2"/>
            <a:stretch>
              <a:fillRect/>
            </a:stretch>
          </p:blipFill>
          <p:spPr>
            <a:xfrm>
              <a:off x="8484550" y="6969630"/>
              <a:ext cx="3807221" cy="932456"/>
            </a:xfrm>
            <a:prstGeom prst="rect">
              <a:avLst/>
            </a:prstGeom>
          </p:spPr>
        </p:pic>
        <p:pic>
          <p:nvPicPr>
            <p:cNvPr id="11" name="Picture 10" descr="A blue and black logo&#10;&#10;Description automatically generated with medium confidence">
              <a:extLst>
                <a:ext uri="{FF2B5EF4-FFF2-40B4-BE49-F238E27FC236}">
                  <a16:creationId xmlns:a16="http://schemas.microsoft.com/office/drawing/2014/main" id="{7FCF96A3-DBA9-BF5D-4C84-786E28060866}"/>
                </a:ext>
              </a:extLst>
            </p:cNvPr>
            <p:cNvPicPr>
              <a:picLocks noChangeAspect="1"/>
            </p:cNvPicPr>
            <p:nvPr/>
          </p:nvPicPr>
          <p:blipFill>
            <a:blip r:embed="rId3"/>
            <a:stretch>
              <a:fillRect/>
            </a:stretch>
          </p:blipFill>
          <p:spPr>
            <a:xfrm>
              <a:off x="12490301" y="7389910"/>
              <a:ext cx="1435249" cy="394299"/>
            </a:xfrm>
            <a:prstGeom prst="rect">
              <a:avLst/>
            </a:prstGeom>
          </p:spPr>
        </p:pic>
        <p:sp>
          <p:nvSpPr>
            <p:cNvPr id="12" name="TextBox 11">
              <a:extLst>
                <a:ext uri="{FF2B5EF4-FFF2-40B4-BE49-F238E27FC236}">
                  <a16:creationId xmlns:a16="http://schemas.microsoft.com/office/drawing/2014/main" id="{58E753E6-1434-A0D9-05D9-94F0A6A950C1}"/>
                </a:ext>
              </a:extLst>
            </p:cNvPr>
            <p:cNvSpPr txBox="1"/>
            <p:nvPr/>
          </p:nvSpPr>
          <p:spPr>
            <a:xfrm>
              <a:off x="12390288" y="7049511"/>
              <a:ext cx="1635274" cy="323165"/>
            </a:xfrm>
            <a:prstGeom prst="rect">
              <a:avLst/>
            </a:prstGeom>
            <a:noFill/>
          </p:spPr>
          <p:txBody>
            <a:bodyPr wrap="square" rtlCol="0">
              <a:spAutoFit/>
            </a:bodyPr>
            <a:lstStyle/>
            <a:p>
              <a:r>
                <a:rPr lang="en-AU" sz="1500" i="1">
                  <a:solidFill>
                    <a:srgbClr val="0E406A"/>
                  </a:solidFill>
                  <a:latin typeface="Aptos" panose="020B0004020202020204" pitchFamily="34" charset="0"/>
                </a:rPr>
                <a:t>Supported by</a:t>
              </a:r>
            </a:p>
          </p:txBody>
        </p:sp>
      </p:grpSp>
    </p:spTree>
    <p:extLst>
      <p:ext uri="{BB962C8B-B14F-4D97-AF65-F5344CB8AC3E}">
        <p14:creationId xmlns:p14="http://schemas.microsoft.com/office/powerpoint/2010/main" val="407513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4E4E4"/>
          </a:solidFill>
          <a:ln/>
        </p:spPr>
        <p:txBody>
          <a:bodyPr/>
          <a:lstStyle/>
          <a:p>
            <a:endParaRPr lang="en-AU"/>
          </a:p>
        </p:txBody>
      </p:sp>
      <p:sp>
        <p:nvSpPr>
          <p:cNvPr id="3" name="Shape 1"/>
          <p:cNvSpPr/>
          <p:nvPr/>
        </p:nvSpPr>
        <p:spPr>
          <a:xfrm>
            <a:off x="0" y="0"/>
            <a:ext cx="14630400" cy="8229600"/>
          </a:xfrm>
          <a:prstGeom prst="rect">
            <a:avLst/>
          </a:prstGeom>
          <a:solidFill>
            <a:schemeClr val="bg1"/>
          </a:solidFill>
          <a:ln/>
        </p:spPr>
        <p:txBody>
          <a:bodyPr/>
          <a:lstStyle/>
          <a:p>
            <a:endParaRPr lang="en-AU"/>
          </a:p>
        </p:txBody>
      </p:sp>
      <p:grpSp>
        <p:nvGrpSpPr>
          <p:cNvPr id="5" name="Group 4">
            <a:extLst>
              <a:ext uri="{FF2B5EF4-FFF2-40B4-BE49-F238E27FC236}">
                <a16:creationId xmlns:a16="http://schemas.microsoft.com/office/drawing/2014/main" id="{DD57F14C-C8B5-D03D-4E68-C1DBCBCE85E3}"/>
              </a:ext>
            </a:extLst>
          </p:cNvPr>
          <p:cNvGrpSpPr/>
          <p:nvPr userDrawn="1"/>
        </p:nvGrpSpPr>
        <p:grpSpPr>
          <a:xfrm>
            <a:off x="8484550" y="6969630"/>
            <a:ext cx="5541012" cy="932456"/>
            <a:chOff x="8484550" y="6969630"/>
            <a:chExt cx="5541012" cy="932456"/>
          </a:xfrm>
        </p:grpSpPr>
        <p:pic>
          <p:nvPicPr>
            <p:cNvPr id="6" name="Picture 5" descr="A black and blue logo&#10;&#10;Description automatically generated">
              <a:extLst>
                <a:ext uri="{FF2B5EF4-FFF2-40B4-BE49-F238E27FC236}">
                  <a16:creationId xmlns:a16="http://schemas.microsoft.com/office/drawing/2014/main" id="{5740CC78-8748-6303-E5A9-10F9F22A916E}"/>
                </a:ext>
              </a:extLst>
            </p:cNvPr>
            <p:cNvPicPr>
              <a:picLocks noChangeAspect="1"/>
            </p:cNvPicPr>
            <p:nvPr/>
          </p:nvPicPr>
          <p:blipFill>
            <a:blip r:embed="rId2"/>
            <a:stretch>
              <a:fillRect/>
            </a:stretch>
          </p:blipFill>
          <p:spPr>
            <a:xfrm>
              <a:off x="8484550" y="6969630"/>
              <a:ext cx="3807221" cy="932456"/>
            </a:xfrm>
            <a:prstGeom prst="rect">
              <a:avLst/>
            </a:prstGeom>
          </p:spPr>
        </p:pic>
        <p:pic>
          <p:nvPicPr>
            <p:cNvPr id="7" name="Picture 6" descr="A blue and black logo&#10;&#10;Description automatically generated with medium confidence">
              <a:extLst>
                <a:ext uri="{FF2B5EF4-FFF2-40B4-BE49-F238E27FC236}">
                  <a16:creationId xmlns:a16="http://schemas.microsoft.com/office/drawing/2014/main" id="{CC424BD4-415B-F651-DDEF-5776B1625E1F}"/>
                </a:ext>
              </a:extLst>
            </p:cNvPr>
            <p:cNvPicPr>
              <a:picLocks noChangeAspect="1"/>
            </p:cNvPicPr>
            <p:nvPr/>
          </p:nvPicPr>
          <p:blipFill>
            <a:blip r:embed="rId3"/>
            <a:stretch>
              <a:fillRect/>
            </a:stretch>
          </p:blipFill>
          <p:spPr>
            <a:xfrm>
              <a:off x="12490301" y="7389910"/>
              <a:ext cx="1435249" cy="394299"/>
            </a:xfrm>
            <a:prstGeom prst="rect">
              <a:avLst/>
            </a:prstGeom>
          </p:spPr>
        </p:pic>
        <p:sp>
          <p:nvSpPr>
            <p:cNvPr id="8" name="TextBox 7">
              <a:extLst>
                <a:ext uri="{FF2B5EF4-FFF2-40B4-BE49-F238E27FC236}">
                  <a16:creationId xmlns:a16="http://schemas.microsoft.com/office/drawing/2014/main" id="{C4E86C47-DAE8-87F6-8A1C-5B67B15760C4}"/>
                </a:ext>
              </a:extLst>
            </p:cNvPr>
            <p:cNvSpPr txBox="1"/>
            <p:nvPr/>
          </p:nvSpPr>
          <p:spPr>
            <a:xfrm>
              <a:off x="12390288" y="7049511"/>
              <a:ext cx="1635274" cy="323165"/>
            </a:xfrm>
            <a:prstGeom prst="rect">
              <a:avLst/>
            </a:prstGeom>
            <a:noFill/>
          </p:spPr>
          <p:txBody>
            <a:bodyPr wrap="square" rtlCol="0">
              <a:spAutoFit/>
            </a:bodyPr>
            <a:lstStyle/>
            <a:p>
              <a:r>
                <a:rPr lang="en-AU" sz="1500" i="1">
                  <a:solidFill>
                    <a:srgbClr val="0E406A"/>
                  </a:solidFill>
                  <a:latin typeface="Aptos" panose="020B0004020202020204" pitchFamily="34" charset="0"/>
                </a:rPr>
                <a:t>Supported by</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4E4E4"/>
          </a:solidFill>
          <a:ln/>
        </p:spPr>
        <p:txBody>
          <a:bodyPr/>
          <a:lstStyle/>
          <a:p>
            <a:endParaRPr lang="en-AU"/>
          </a:p>
        </p:txBody>
      </p:sp>
      <p:sp>
        <p:nvSpPr>
          <p:cNvPr id="3" name="Shape 1"/>
          <p:cNvSpPr/>
          <p:nvPr/>
        </p:nvSpPr>
        <p:spPr>
          <a:xfrm>
            <a:off x="0" y="0"/>
            <a:ext cx="14630400" cy="8229600"/>
          </a:xfrm>
          <a:prstGeom prst="rect">
            <a:avLst/>
          </a:prstGeom>
          <a:solidFill>
            <a:srgbClr val="7AADD3"/>
          </a:solidFill>
          <a:ln/>
        </p:spPr>
        <p:txBody>
          <a:bodyPr/>
          <a:lstStyle/>
          <a:p>
            <a:endParaRPr lang="en-AU"/>
          </a:p>
        </p:txBody>
      </p:sp>
      <p:sp>
        <p:nvSpPr>
          <p:cNvPr id="8" name="Shape 4">
            <a:extLst>
              <a:ext uri="{FF2B5EF4-FFF2-40B4-BE49-F238E27FC236}">
                <a16:creationId xmlns:a16="http://schemas.microsoft.com/office/drawing/2014/main" id="{A030579A-D63A-BA2D-447E-810446C76A6E}"/>
              </a:ext>
            </a:extLst>
          </p:cNvPr>
          <p:cNvSpPr/>
          <p:nvPr userDrawn="1"/>
        </p:nvSpPr>
        <p:spPr>
          <a:xfrm>
            <a:off x="0" y="6755247"/>
            <a:ext cx="14630399" cy="1474353"/>
          </a:xfrm>
          <a:prstGeom prst="roundRect">
            <a:avLst>
              <a:gd name="adj" fmla="val 3445"/>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a:lstStyle/>
          <a:p>
            <a:endParaRPr lang="en-AU" noProof="0"/>
          </a:p>
        </p:txBody>
      </p:sp>
      <p:grpSp>
        <p:nvGrpSpPr>
          <p:cNvPr id="9" name="Group 8">
            <a:extLst>
              <a:ext uri="{FF2B5EF4-FFF2-40B4-BE49-F238E27FC236}">
                <a16:creationId xmlns:a16="http://schemas.microsoft.com/office/drawing/2014/main" id="{772A28B3-BAB1-5DFD-2D97-8206BE868FB1}"/>
              </a:ext>
            </a:extLst>
          </p:cNvPr>
          <p:cNvGrpSpPr/>
          <p:nvPr userDrawn="1"/>
        </p:nvGrpSpPr>
        <p:grpSpPr>
          <a:xfrm>
            <a:off x="8484550" y="6969630"/>
            <a:ext cx="5541012" cy="932456"/>
            <a:chOff x="8484550" y="6969630"/>
            <a:chExt cx="5541012" cy="932456"/>
          </a:xfrm>
        </p:grpSpPr>
        <p:pic>
          <p:nvPicPr>
            <p:cNvPr id="10" name="Picture 9" descr="A black and blue logo&#10;&#10;Description automatically generated">
              <a:extLst>
                <a:ext uri="{FF2B5EF4-FFF2-40B4-BE49-F238E27FC236}">
                  <a16:creationId xmlns:a16="http://schemas.microsoft.com/office/drawing/2014/main" id="{344617CC-8EED-4786-8041-BCB4E9F77A11}"/>
                </a:ext>
              </a:extLst>
            </p:cNvPr>
            <p:cNvPicPr>
              <a:picLocks noChangeAspect="1"/>
            </p:cNvPicPr>
            <p:nvPr/>
          </p:nvPicPr>
          <p:blipFill>
            <a:blip r:embed="rId2"/>
            <a:stretch>
              <a:fillRect/>
            </a:stretch>
          </p:blipFill>
          <p:spPr>
            <a:xfrm>
              <a:off x="8484550" y="6969630"/>
              <a:ext cx="3807221" cy="932456"/>
            </a:xfrm>
            <a:prstGeom prst="rect">
              <a:avLst/>
            </a:prstGeom>
          </p:spPr>
        </p:pic>
        <p:pic>
          <p:nvPicPr>
            <p:cNvPr id="11" name="Picture 10" descr="A blue and black logo&#10;&#10;Description automatically generated with medium confidence">
              <a:extLst>
                <a:ext uri="{FF2B5EF4-FFF2-40B4-BE49-F238E27FC236}">
                  <a16:creationId xmlns:a16="http://schemas.microsoft.com/office/drawing/2014/main" id="{7FCF96A3-DBA9-BF5D-4C84-786E28060866}"/>
                </a:ext>
              </a:extLst>
            </p:cNvPr>
            <p:cNvPicPr>
              <a:picLocks noChangeAspect="1"/>
            </p:cNvPicPr>
            <p:nvPr/>
          </p:nvPicPr>
          <p:blipFill>
            <a:blip r:embed="rId3"/>
            <a:stretch>
              <a:fillRect/>
            </a:stretch>
          </p:blipFill>
          <p:spPr>
            <a:xfrm>
              <a:off x="12490301" y="7389910"/>
              <a:ext cx="1435249" cy="394299"/>
            </a:xfrm>
            <a:prstGeom prst="rect">
              <a:avLst/>
            </a:prstGeom>
          </p:spPr>
        </p:pic>
        <p:sp>
          <p:nvSpPr>
            <p:cNvPr id="12" name="TextBox 11">
              <a:extLst>
                <a:ext uri="{FF2B5EF4-FFF2-40B4-BE49-F238E27FC236}">
                  <a16:creationId xmlns:a16="http://schemas.microsoft.com/office/drawing/2014/main" id="{58E753E6-1434-A0D9-05D9-94F0A6A950C1}"/>
                </a:ext>
              </a:extLst>
            </p:cNvPr>
            <p:cNvSpPr txBox="1"/>
            <p:nvPr/>
          </p:nvSpPr>
          <p:spPr>
            <a:xfrm>
              <a:off x="12390288" y="7049511"/>
              <a:ext cx="1635274" cy="323165"/>
            </a:xfrm>
            <a:prstGeom prst="rect">
              <a:avLst/>
            </a:prstGeom>
            <a:noFill/>
          </p:spPr>
          <p:txBody>
            <a:bodyPr wrap="square" rtlCol="0">
              <a:spAutoFit/>
            </a:bodyPr>
            <a:lstStyle/>
            <a:p>
              <a:r>
                <a:rPr lang="en-AU" sz="1500" i="1">
                  <a:solidFill>
                    <a:srgbClr val="0E406A"/>
                  </a:solidFill>
                  <a:latin typeface="Aptos" panose="020B0004020202020204" pitchFamily="34" charset="0"/>
                </a:rPr>
                <a:t>Supported by</a:t>
              </a:r>
            </a:p>
          </p:txBody>
        </p:sp>
      </p:grpSp>
    </p:spTree>
    <p:extLst>
      <p:ext uri="{BB962C8B-B14F-4D97-AF65-F5344CB8AC3E}">
        <p14:creationId xmlns:p14="http://schemas.microsoft.com/office/powerpoint/2010/main" val="170286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cognising Our Indigenous Heritage">
    <p:bg>
      <p:bgPr>
        <a:solidFill>
          <a:srgbClr val="B0CA3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5D635-4746-7AF8-E775-99C81B94B71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3973"/>
            <a:ext cx="14616277" cy="8221655"/>
          </a:xfrm>
          <a:prstGeom prst="rect">
            <a:avLst/>
          </a:prstGeom>
        </p:spPr>
      </p:pic>
      <p:sp>
        <p:nvSpPr>
          <p:cNvPr id="6" name="TextBox 5">
            <a:extLst>
              <a:ext uri="{FF2B5EF4-FFF2-40B4-BE49-F238E27FC236}">
                <a16:creationId xmlns:a16="http://schemas.microsoft.com/office/drawing/2014/main" id="{86A56A96-BF85-6B08-489F-9223117C1C60}"/>
              </a:ext>
            </a:extLst>
          </p:cNvPr>
          <p:cNvSpPr txBox="1"/>
          <p:nvPr userDrawn="1"/>
        </p:nvSpPr>
        <p:spPr>
          <a:xfrm>
            <a:off x="592286" y="7584489"/>
            <a:ext cx="4746036" cy="147733"/>
          </a:xfrm>
          <a:prstGeom prst="rect">
            <a:avLst/>
          </a:prstGeom>
          <a:noFill/>
        </p:spPr>
        <p:txBody>
          <a:bodyPr wrap="square" lIns="0" tIns="0" rIns="0" bIns="0" rtlCol="0" anchor="ctr">
            <a:spAutoFit/>
          </a:bodyPr>
          <a:lstStyle/>
          <a:p>
            <a:fld id="{4A3BE082-7319-417E-A082-E8D44E250F74}" type="slidenum">
              <a:rPr lang="en-US" sz="960" b="0" smtClean="0">
                <a:solidFill>
                  <a:schemeClr val="bg1"/>
                </a:solidFill>
                <a:latin typeface="Montserrat" panose="00000500000000000000" pitchFamily="50" charset="0"/>
                <a:cs typeface="Arial" panose="020B0604020202020204" pitchFamily="34" charset="0"/>
              </a:rPr>
              <a:pPr/>
              <a:t>‹#›</a:t>
            </a:fld>
            <a:endParaRPr lang="en-AU" sz="960" b="0" strike="noStrike" spc="60" baseline="0">
              <a:solidFill>
                <a:schemeClr val="bg1"/>
              </a:solidFill>
              <a:latin typeface="Montserrat" panose="00000500000000000000" pitchFamily="50" charset="0"/>
              <a:cs typeface="Arial" panose="020B0604020202020204" pitchFamily="34" charset="0"/>
            </a:endParaRPr>
          </a:p>
        </p:txBody>
      </p:sp>
      <p:sp>
        <p:nvSpPr>
          <p:cNvPr id="7" name="Shape 4">
            <a:extLst>
              <a:ext uri="{FF2B5EF4-FFF2-40B4-BE49-F238E27FC236}">
                <a16:creationId xmlns:a16="http://schemas.microsoft.com/office/drawing/2014/main" id="{28EC4047-F0B5-3638-A909-8A796AFAA804}"/>
              </a:ext>
            </a:extLst>
          </p:cNvPr>
          <p:cNvSpPr/>
          <p:nvPr userDrawn="1"/>
        </p:nvSpPr>
        <p:spPr>
          <a:xfrm>
            <a:off x="0" y="6755247"/>
            <a:ext cx="14630399" cy="1474353"/>
          </a:xfrm>
          <a:prstGeom prst="roundRect">
            <a:avLst>
              <a:gd name="adj" fmla="val 3445"/>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a:lstStyle/>
          <a:p>
            <a:endParaRPr lang="en-AU" noProof="0"/>
          </a:p>
        </p:txBody>
      </p:sp>
      <p:grpSp>
        <p:nvGrpSpPr>
          <p:cNvPr id="9" name="Group 8">
            <a:extLst>
              <a:ext uri="{FF2B5EF4-FFF2-40B4-BE49-F238E27FC236}">
                <a16:creationId xmlns:a16="http://schemas.microsoft.com/office/drawing/2014/main" id="{7164E5A8-C00B-401B-5546-633A6BEBFCE5}"/>
              </a:ext>
            </a:extLst>
          </p:cNvPr>
          <p:cNvGrpSpPr/>
          <p:nvPr userDrawn="1"/>
        </p:nvGrpSpPr>
        <p:grpSpPr>
          <a:xfrm>
            <a:off x="8484550" y="6969630"/>
            <a:ext cx="5541012" cy="932456"/>
            <a:chOff x="8484550" y="6969630"/>
            <a:chExt cx="5541012" cy="932456"/>
          </a:xfrm>
        </p:grpSpPr>
        <p:pic>
          <p:nvPicPr>
            <p:cNvPr id="10" name="Picture 9" descr="A black and blue logo&#10;&#10;Description automatically generated">
              <a:extLst>
                <a:ext uri="{FF2B5EF4-FFF2-40B4-BE49-F238E27FC236}">
                  <a16:creationId xmlns:a16="http://schemas.microsoft.com/office/drawing/2014/main" id="{45AED414-881D-8F36-A1F9-11CEBE0FA1BF}"/>
                </a:ext>
              </a:extLst>
            </p:cNvPr>
            <p:cNvPicPr>
              <a:picLocks noChangeAspect="1"/>
            </p:cNvPicPr>
            <p:nvPr/>
          </p:nvPicPr>
          <p:blipFill>
            <a:blip r:embed="rId3"/>
            <a:stretch>
              <a:fillRect/>
            </a:stretch>
          </p:blipFill>
          <p:spPr>
            <a:xfrm>
              <a:off x="8484550" y="6969630"/>
              <a:ext cx="3807221" cy="932456"/>
            </a:xfrm>
            <a:prstGeom prst="rect">
              <a:avLst/>
            </a:prstGeom>
          </p:spPr>
        </p:pic>
        <p:pic>
          <p:nvPicPr>
            <p:cNvPr id="11" name="Picture 10" descr="A blue and black logo&#10;&#10;Description automatically generated with medium confidence">
              <a:extLst>
                <a:ext uri="{FF2B5EF4-FFF2-40B4-BE49-F238E27FC236}">
                  <a16:creationId xmlns:a16="http://schemas.microsoft.com/office/drawing/2014/main" id="{BF269ADC-34F8-B782-C779-4378D7616A45}"/>
                </a:ext>
              </a:extLst>
            </p:cNvPr>
            <p:cNvPicPr>
              <a:picLocks noChangeAspect="1"/>
            </p:cNvPicPr>
            <p:nvPr/>
          </p:nvPicPr>
          <p:blipFill>
            <a:blip r:embed="rId4"/>
            <a:stretch>
              <a:fillRect/>
            </a:stretch>
          </p:blipFill>
          <p:spPr>
            <a:xfrm>
              <a:off x="12490301" y="7389910"/>
              <a:ext cx="1435249" cy="394299"/>
            </a:xfrm>
            <a:prstGeom prst="rect">
              <a:avLst/>
            </a:prstGeom>
          </p:spPr>
        </p:pic>
        <p:sp>
          <p:nvSpPr>
            <p:cNvPr id="13" name="TextBox 12">
              <a:extLst>
                <a:ext uri="{FF2B5EF4-FFF2-40B4-BE49-F238E27FC236}">
                  <a16:creationId xmlns:a16="http://schemas.microsoft.com/office/drawing/2014/main" id="{14E9292D-06F0-8244-CAEB-E6E3DECE9E94}"/>
                </a:ext>
              </a:extLst>
            </p:cNvPr>
            <p:cNvSpPr txBox="1"/>
            <p:nvPr/>
          </p:nvSpPr>
          <p:spPr>
            <a:xfrm>
              <a:off x="12390288" y="7049511"/>
              <a:ext cx="1635274" cy="323165"/>
            </a:xfrm>
            <a:prstGeom prst="rect">
              <a:avLst/>
            </a:prstGeom>
            <a:noFill/>
          </p:spPr>
          <p:txBody>
            <a:bodyPr wrap="square" rtlCol="0">
              <a:spAutoFit/>
            </a:bodyPr>
            <a:lstStyle/>
            <a:p>
              <a:r>
                <a:rPr lang="en-AU" sz="1500" i="1">
                  <a:solidFill>
                    <a:srgbClr val="0E406A"/>
                  </a:solidFill>
                  <a:latin typeface="Aptos" panose="020B0004020202020204" pitchFamily="34" charset="0"/>
                </a:rPr>
                <a:t>Supported by</a:t>
              </a:r>
            </a:p>
          </p:txBody>
        </p:sp>
      </p:grpSp>
    </p:spTree>
    <p:extLst>
      <p:ext uri="{BB962C8B-B14F-4D97-AF65-F5344CB8AC3E}">
        <p14:creationId xmlns:p14="http://schemas.microsoft.com/office/powerpoint/2010/main" val="5238233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Gpe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0">
            <a:extLst>
              <a:ext uri="{FF2B5EF4-FFF2-40B4-BE49-F238E27FC236}">
                <a16:creationId xmlns:a16="http://schemas.microsoft.com/office/drawing/2014/main" id="{2FD3F50C-5C60-5223-1AA6-05852D494AA6}"/>
              </a:ext>
            </a:extLst>
          </p:cNvPr>
          <p:cNvSpPr>
            <a:spLocks noGrp="1"/>
          </p:cNvSpPr>
          <p:nvPr>
            <p:ph type="body" sz="quarter" idx="10" hasCustomPrompt="1"/>
          </p:nvPr>
        </p:nvSpPr>
        <p:spPr>
          <a:xfrm>
            <a:off x="6538186" y="5079162"/>
            <a:ext cx="3787337" cy="1338212"/>
          </a:xfrm>
        </p:spPr>
        <p:txBody>
          <a:bodyPr wrap="square" lIns="0" tIns="0" rIns="0" bIns="0" anchor="b" anchorCtr="0">
            <a:spAutoFit/>
          </a:bodyPr>
          <a:lstStyle>
            <a:lvl1pPr marL="0" indent="0">
              <a:lnSpc>
                <a:spcPct val="90000"/>
              </a:lnSpc>
              <a:spcBef>
                <a:spcPts val="0"/>
              </a:spcBef>
              <a:buNone/>
              <a:defRPr sz="9600" b="1">
                <a:solidFill>
                  <a:srgbClr val="CFDD01"/>
                </a:solidFill>
                <a:latin typeface="Aptos" panose="020B0004020202020204" pitchFamily="34" charset="0"/>
                <a:cs typeface="Arial" panose="020B0604020202020204" pitchFamily="34" charset="0"/>
              </a:defRPr>
            </a:lvl1pPr>
            <a:lvl5pPr>
              <a:defRPr/>
            </a:lvl5pPr>
          </a:lstStyle>
          <a:p>
            <a:pPr lvl="0"/>
            <a:r>
              <a:rPr lang="en-US"/>
              <a:t>here</a:t>
            </a:r>
          </a:p>
        </p:txBody>
      </p:sp>
      <p:sp>
        <p:nvSpPr>
          <p:cNvPr id="5" name="Text Placeholder 20">
            <a:extLst>
              <a:ext uri="{FF2B5EF4-FFF2-40B4-BE49-F238E27FC236}">
                <a16:creationId xmlns:a16="http://schemas.microsoft.com/office/drawing/2014/main" id="{9095808B-3F6E-0C05-9F8B-57F198038C57}"/>
              </a:ext>
            </a:extLst>
          </p:cNvPr>
          <p:cNvSpPr>
            <a:spLocks noGrp="1"/>
          </p:cNvSpPr>
          <p:nvPr>
            <p:ph type="body" sz="quarter" idx="14" hasCustomPrompt="1"/>
          </p:nvPr>
        </p:nvSpPr>
        <p:spPr>
          <a:xfrm>
            <a:off x="6538186" y="2544942"/>
            <a:ext cx="6208921" cy="2667808"/>
          </a:xfrm>
        </p:spPr>
        <p:txBody>
          <a:bodyPr wrap="square" lIns="0" tIns="0" rIns="0" bIns="0" anchor="b" anchorCtr="0">
            <a:spAutoFit/>
          </a:bodyPr>
          <a:lstStyle>
            <a:lvl1pPr marL="0" indent="0">
              <a:lnSpc>
                <a:spcPct val="90000"/>
              </a:lnSpc>
              <a:spcBef>
                <a:spcPts val="0"/>
              </a:spcBef>
              <a:buNone/>
              <a:defRPr sz="9600" b="1">
                <a:solidFill>
                  <a:srgbClr val="FFFFFF"/>
                </a:solidFill>
                <a:latin typeface="Aptos" panose="020B0004020202020204" pitchFamily="34" charset="0"/>
                <a:cs typeface="Arial" panose="020B0604020202020204" pitchFamily="34" charset="0"/>
              </a:defRPr>
            </a:lvl1pPr>
            <a:lvl5pPr>
              <a:defRPr/>
            </a:lvl5pPr>
          </a:lstStyle>
          <a:p>
            <a:pPr lvl="0"/>
            <a:r>
              <a:rPr lang="en-US"/>
              <a:t>Insert tagline</a:t>
            </a:r>
          </a:p>
        </p:txBody>
      </p:sp>
      <p:pic>
        <p:nvPicPr>
          <p:cNvPr id="9" name="Picture 8" descr="A black and white logo&#10;&#10;AI-generated content may be incorrect.">
            <a:extLst>
              <a:ext uri="{FF2B5EF4-FFF2-40B4-BE49-F238E27FC236}">
                <a16:creationId xmlns:a16="http://schemas.microsoft.com/office/drawing/2014/main" id="{AEF17044-987D-3879-1FB7-9064AF4C22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993" y="3296340"/>
            <a:ext cx="4713829" cy="1329595"/>
          </a:xfrm>
          <a:prstGeom prst="rect">
            <a:avLst/>
          </a:prstGeom>
        </p:spPr>
      </p:pic>
    </p:spTree>
    <p:extLst>
      <p:ext uri="{BB962C8B-B14F-4D97-AF65-F5344CB8AC3E}">
        <p14:creationId xmlns:p14="http://schemas.microsoft.com/office/powerpoint/2010/main" val="47146452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Gpe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FC5AB60-8F1A-CB3E-54E6-B53C67BADA7C}"/>
              </a:ext>
            </a:extLst>
          </p:cNvPr>
          <p:cNvSpPr>
            <a:spLocks noGrp="1"/>
          </p:cNvSpPr>
          <p:nvPr>
            <p:ph type="body" sz="quarter" idx="13" hasCustomPrompt="1"/>
          </p:nvPr>
        </p:nvSpPr>
        <p:spPr>
          <a:xfrm>
            <a:off x="272558" y="5411533"/>
            <a:ext cx="6861457" cy="369332"/>
          </a:xfrm>
          <a:noFill/>
        </p:spPr>
        <p:txBody>
          <a:bodyPr wrap="square" lIns="0" tIns="0" rIns="0" bIns="0">
            <a:spAutoFit/>
          </a:bodyPr>
          <a:lstStyle>
            <a:lvl1pPr marL="0" indent="0">
              <a:lnSpc>
                <a:spcPct val="100000"/>
              </a:lnSpc>
              <a:buNone/>
              <a:defRPr sz="2400" b="0">
                <a:solidFill>
                  <a:srgbClr val="CFDD01"/>
                </a:solidFill>
                <a:latin typeface="Aptos" panose="020B0004020202020204" pitchFamily="34" charset="0"/>
                <a:cs typeface="Arial" panose="020B0604020202020204" pitchFamily="34" charset="0"/>
              </a:defRPr>
            </a:lvl1pPr>
          </a:lstStyle>
          <a:p>
            <a:pPr lvl="0"/>
            <a:r>
              <a:rPr lang="en-US"/>
              <a:t>Insert Subheading</a:t>
            </a:r>
          </a:p>
        </p:txBody>
      </p:sp>
      <p:sp>
        <p:nvSpPr>
          <p:cNvPr id="3" name="Text Placeholder 20">
            <a:extLst>
              <a:ext uri="{FF2B5EF4-FFF2-40B4-BE49-F238E27FC236}">
                <a16:creationId xmlns:a16="http://schemas.microsoft.com/office/drawing/2014/main" id="{2FD3F50C-5C60-5223-1AA6-05852D494AA6}"/>
              </a:ext>
            </a:extLst>
          </p:cNvPr>
          <p:cNvSpPr>
            <a:spLocks noGrp="1"/>
          </p:cNvSpPr>
          <p:nvPr>
            <p:ph type="body" sz="quarter" idx="10" hasCustomPrompt="1"/>
          </p:nvPr>
        </p:nvSpPr>
        <p:spPr>
          <a:xfrm>
            <a:off x="272558" y="4073320"/>
            <a:ext cx="6861457" cy="1338212"/>
          </a:xfrm>
        </p:spPr>
        <p:txBody>
          <a:bodyPr wrap="square" lIns="0" tIns="0" rIns="0" bIns="0" anchor="b" anchorCtr="0">
            <a:spAutoFit/>
          </a:bodyPr>
          <a:lstStyle>
            <a:lvl1pPr marL="0" indent="0">
              <a:lnSpc>
                <a:spcPct val="90000"/>
              </a:lnSpc>
              <a:spcBef>
                <a:spcPts val="0"/>
              </a:spcBef>
              <a:buNone/>
              <a:defRPr sz="9600" b="1">
                <a:solidFill>
                  <a:schemeClr val="bg1"/>
                </a:solidFill>
                <a:latin typeface="Aptos" panose="020B0004020202020204" pitchFamily="34" charset="0"/>
                <a:cs typeface="Arial" panose="020B0604020202020204" pitchFamily="34" charset="0"/>
              </a:defRPr>
            </a:lvl1pPr>
            <a:lvl5pPr>
              <a:defRPr/>
            </a:lvl5pPr>
          </a:lstStyle>
          <a:p>
            <a:pPr lvl="0"/>
            <a:r>
              <a:rPr lang="en-US"/>
              <a:t>Insert Title</a:t>
            </a:r>
          </a:p>
        </p:txBody>
      </p:sp>
      <p:sp>
        <p:nvSpPr>
          <p:cNvPr id="4" name="Text Placeholder 5">
            <a:extLst>
              <a:ext uri="{FF2B5EF4-FFF2-40B4-BE49-F238E27FC236}">
                <a16:creationId xmlns:a16="http://schemas.microsoft.com/office/drawing/2014/main" id="{9655DFE0-AF7F-81E7-BE1E-B6D70701F6A2}"/>
              </a:ext>
            </a:extLst>
          </p:cNvPr>
          <p:cNvSpPr>
            <a:spLocks noGrp="1"/>
          </p:cNvSpPr>
          <p:nvPr>
            <p:ph type="body" sz="quarter" idx="14" hasCustomPrompt="1"/>
          </p:nvPr>
        </p:nvSpPr>
        <p:spPr>
          <a:xfrm>
            <a:off x="272558" y="7645375"/>
            <a:ext cx="6861457" cy="295465"/>
          </a:xfrm>
          <a:noFill/>
        </p:spPr>
        <p:txBody>
          <a:bodyPr wrap="square" lIns="0" tIns="0" rIns="0" bIns="0">
            <a:spAutoFit/>
          </a:bodyPr>
          <a:lstStyle>
            <a:lvl1pPr marL="0" indent="0">
              <a:lnSpc>
                <a:spcPct val="100000"/>
              </a:lnSpc>
              <a:buNone/>
              <a:defRPr sz="1920" b="0">
                <a:solidFill>
                  <a:schemeClr val="bg1">
                    <a:lumMod val="95000"/>
                  </a:schemeClr>
                </a:solidFill>
                <a:latin typeface="Aptos" panose="020B0004020202020204" pitchFamily="34" charset="0"/>
                <a:cs typeface="Arial" panose="020B0604020202020204" pitchFamily="34" charset="0"/>
              </a:defRPr>
            </a:lvl1pPr>
          </a:lstStyle>
          <a:p>
            <a:pPr lvl="0"/>
            <a:r>
              <a:rPr lang="en-US"/>
              <a:t>DD/MM/YYYY</a:t>
            </a:r>
          </a:p>
        </p:txBody>
      </p:sp>
    </p:spTree>
    <p:extLst>
      <p:ext uri="{BB962C8B-B14F-4D97-AF65-F5344CB8AC3E}">
        <p14:creationId xmlns:p14="http://schemas.microsoft.com/office/powerpoint/2010/main" val="33390283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Gpe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0">
            <a:extLst>
              <a:ext uri="{FF2B5EF4-FFF2-40B4-BE49-F238E27FC236}">
                <a16:creationId xmlns:a16="http://schemas.microsoft.com/office/drawing/2014/main" id="{2FD3F50C-5C60-5223-1AA6-05852D494AA6}"/>
              </a:ext>
            </a:extLst>
          </p:cNvPr>
          <p:cNvSpPr>
            <a:spLocks noGrp="1"/>
          </p:cNvSpPr>
          <p:nvPr>
            <p:ph type="body" sz="quarter" idx="10" hasCustomPrompt="1"/>
          </p:nvPr>
        </p:nvSpPr>
        <p:spPr>
          <a:xfrm>
            <a:off x="6538186" y="5079162"/>
            <a:ext cx="3787337" cy="1338212"/>
          </a:xfrm>
        </p:spPr>
        <p:txBody>
          <a:bodyPr wrap="square" lIns="0" tIns="0" rIns="0" bIns="0" anchor="b" anchorCtr="0">
            <a:spAutoFit/>
          </a:bodyPr>
          <a:lstStyle>
            <a:lvl1pPr marL="0" indent="0">
              <a:lnSpc>
                <a:spcPct val="90000"/>
              </a:lnSpc>
              <a:spcBef>
                <a:spcPts val="0"/>
              </a:spcBef>
              <a:buNone/>
              <a:defRPr sz="9600" b="1">
                <a:solidFill>
                  <a:srgbClr val="CFDD01"/>
                </a:solidFill>
                <a:latin typeface="Aptos" panose="020B0004020202020204" pitchFamily="34" charset="0"/>
                <a:cs typeface="Arial" panose="020B0604020202020204" pitchFamily="34" charset="0"/>
              </a:defRPr>
            </a:lvl1pPr>
            <a:lvl5pPr>
              <a:defRPr/>
            </a:lvl5pPr>
          </a:lstStyle>
          <a:p>
            <a:pPr lvl="0"/>
            <a:r>
              <a:rPr lang="en-US"/>
              <a:t>here</a:t>
            </a:r>
          </a:p>
        </p:txBody>
      </p:sp>
      <p:sp>
        <p:nvSpPr>
          <p:cNvPr id="5" name="Text Placeholder 20">
            <a:extLst>
              <a:ext uri="{FF2B5EF4-FFF2-40B4-BE49-F238E27FC236}">
                <a16:creationId xmlns:a16="http://schemas.microsoft.com/office/drawing/2014/main" id="{9095808B-3F6E-0C05-9F8B-57F198038C57}"/>
              </a:ext>
            </a:extLst>
          </p:cNvPr>
          <p:cNvSpPr>
            <a:spLocks noGrp="1"/>
          </p:cNvSpPr>
          <p:nvPr>
            <p:ph type="body" sz="quarter" idx="14" hasCustomPrompt="1"/>
          </p:nvPr>
        </p:nvSpPr>
        <p:spPr>
          <a:xfrm>
            <a:off x="6538186" y="2544942"/>
            <a:ext cx="6208921" cy="2667808"/>
          </a:xfrm>
        </p:spPr>
        <p:txBody>
          <a:bodyPr wrap="square" lIns="0" tIns="0" rIns="0" bIns="0" anchor="b" anchorCtr="0">
            <a:spAutoFit/>
          </a:bodyPr>
          <a:lstStyle>
            <a:lvl1pPr marL="0" indent="0">
              <a:lnSpc>
                <a:spcPct val="90000"/>
              </a:lnSpc>
              <a:spcBef>
                <a:spcPts val="0"/>
              </a:spcBef>
              <a:buNone/>
              <a:defRPr sz="9600" b="1">
                <a:solidFill>
                  <a:srgbClr val="FFFFFF"/>
                </a:solidFill>
                <a:latin typeface="Aptos" panose="020B0004020202020204" pitchFamily="34" charset="0"/>
                <a:cs typeface="Arial" panose="020B0604020202020204" pitchFamily="34" charset="0"/>
              </a:defRPr>
            </a:lvl1pPr>
            <a:lvl5pPr>
              <a:defRPr/>
            </a:lvl5pPr>
          </a:lstStyle>
          <a:p>
            <a:pPr lvl="0"/>
            <a:r>
              <a:rPr lang="en-US"/>
              <a:t>Insert tagline</a:t>
            </a:r>
          </a:p>
        </p:txBody>
      </p:sp>
      <p:pic>
        <p:nvPicPr>
          <p:cNvPr id="9" name="Picture 8" descr="A black and white logo&#10;&#10;AI-generated content may be incorrect.">
            <a:extLst>
              <a:ext uri="{FF2B5EF4-FFF2-40B4-BE49-F238E27FC236}">
                <a16:creationId xmlns:a16="http://schemas.microsoft.com/office/drawing/2014/main" id="{AEF17044-987D-3879-1FB7-9064AF4C22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993" y="3296340"/>
            <a:ext cx="4713829" cy="1329595"/>
          </a:xfrm>
          <a:prstGeom prst="rect">
            <a:avLst/>
          </a:prstGeom>
        </p:spPr>
      </p:pic>
    </p:spTree>
    <p:extLst>
      <p:ext uri="{BB962C8B-B14F-4D97-AF65-F5344CB8AC3E}">
        <p14:creationId xmlns:p14="http://schemas.microsoft.com/office/powerpoint/2010/main" val="19427622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 Main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92A3053-94F9-4A28-85F1-32D8AF178E9D}"/>
              </a:ext>
            </a:extLst>
          </p:cNvPr>
          <p:cNvSpPr>
            <a:spLocks noGrp="1"/>
          </p:cNvSpPr>
          <p:nvPr>
            <p:ph type="body" sz="quarter" idx="13" hasCustomPrompt="1"/>
          </p:nvPr>
        </p:nvSpPr>
        <p:spPr>
          <a:xfrm>
            <a:off x="272558" y="5411533"/>
            <a:ext cx="6861457" cy="369332"/>
          </a:xfrm>
          <a:noFill/>
        </p:spPr>
        <p:txBody>
          <a:bodyPr wrap="square" lIns="0" tIns="0" rIns="0" bIns="0">
            <a:spAutoFit/>
          </a:bodyPr>
          <a:lstStyle>
            <a:lvl1pPr marL="0" indent="0">
              <a:lnSpc>
                <a:spcPct val="100000"/>
              </a:lnSpc>
              <a:buNone/>
              <a:defRPr sz="2400" b="0">
                <a:solidFill>
                  <a:srgbClr val="CFDD01"/>
                </a:solidFill>
                <a:latin typeface="Aptos" panose="020B0004020202020204" pitchFamily="34" charset="0"/>
                <a:cs typeface="Arial" panose="020B0604020202020204" pitchFamily="34" charset="0"/>
              </a:defRPr>
            </a:lvl1pPr>
          </a:lstStyle>
          <a:p>
            <a:pPr lvl="0"/>
            <a:r>
              <a:rPr lang="en-US"/>
              <a:t>Insert Subheading</a:t>
            </a:r>
          </a:p>
        </p:txBody>
      </p:sp>
      <p:sp>
        <p:nvSpPr>
          <p:cNvPr id="21" name="Text Placeholder 20">
            <a:extLst>
              <a:ext uri="{FF2B5EF4-FFF2-40B4-BE49-F238E27FC236}">
                <a16:creationId xmlns:a16="http://schemas.microsoft.com/office/drawing/2014/main" id="{11A6200F-DAB1-4CA3-9136-42B5756DC1B4}"/>
              </a:ext>
            </a:extLst>
          </p:cNvPr>
          <p:cNvSpPr>
            <a:spLocks noGrp="1"/>
          </p:cNvSpPr>
          <p:nvPr>
            <p:ph type="body" sz="quarter" idx="10" hasCustomPrompt="1"/>
          </p:nvPr>
        </p:nvSpPr>
        <p:spPr>
          <a:xfrm>
            <a:off x="272558" y="4073320"/>
            <a:ext cx="6861457" cy="1338212"/>
          </a:xfrm>
        </p:spPr>
        <p:txBody>
          <a:bodyPr wrap="square" lIns="0" tIns="0" rIns="0" bIns="0" anchor="b" anchorCtr="0">
            <a:spAutoFit/>
          </a:bodyPr>
          <a:lstStyle>
            <a:lvl1pPr marL="0" indent="0">
              <a:lnSpc>
                <a:spcPct val="90000"/>
              </a:lnSpc>
              <a:spcBef>
                <a:spcPts val="0"/>
              </a:spcBef>
              <a:buNone/>
              <a:defRPr sz="9600" b="1">
                <a:solidFill>
                  <a:schemeClr val="bg1"/>
                </a:solidFill>
                <a:latin typeface="Aptos" panose="020B0004020202020204" pitchFamily="34" charset="0"/>
                <a:cs typeface="Arial" panose="020B0604020202020204" pitchFamily="34" charset="0"/>
              </a:defRPr>
            </a:lvl1pPr>
            <a:lvl5pPr>
              <a:defRPr/>
            </a:lvl5pPr>
          </a:lstStyle>
          <a:p>
            <a:pPr lvl="0"/>
            <a:r>
              <a:rPr lang="en-US"/>
              <a:t>Insert Title</a:t>
            </a:r>
          </a:p>
        </p:txBody>
      </p:sp>
      <p:sp>
        <p:nvSpPr>
          <p:cNvPr id="13" name="Text Placeholder 5">
            <a:extLst>
              <a:ext uri="{FF2B5EF4-FFF2-40B4-BE49-F238E27FC236}">
                <a16:creationId xmlns:a16="http://schemas.microsoft.com/office/drawing/2014/main" id="{E1932AB6-D0D8-F0CB-686E-2FCAFD7F4572}"/>
              </a:ext>
            </a:extLst>
          </p:cNvPr>
          <p:cNvSpPr>
            <a:spLocks noGrp="1"/>
          </p:cNvSpPr>
          <p:nvPr>
            <p:ph type="body" sz="quarter" idx="14" hasCustomPrompt="1"/>
          </p:nvPr>
        </p:nvSpPr>
        <p:spPr>
          <a:xfrm>
            <a:off x="272558" y="7645375"/>
            <a:ext cx="6861457" cy="295465"/>
          </a:xfrm>
          <a:noFill/>
        </p:spPr>
        <p:txBody>
          <a:bodyPr wrap="square" lIns="0" tIns="0" rIns="0" bIns="0">
            <a:spAutoFit/>
          </a:bodyPr>
          <a:lstStyle>
            <a:lvl1pPr marL="0" indent="0">
              <a:lnSpc>
                <a:spcPct val="100000"/>
              </a:lnSpc>
              <a:buNone/>
              <a:defRPr sz="1920" b="0">
                <a:solidFill>
                  <a:schemeClr val="bg1">
                    <a:lumMod val="95000"/>
                  </a:schemeClr>
                </a:solidFill>
                <a:latin typeface="Aptos" panose="020B0004020202020204" pitchFamily="34" charset="0"/>
                <a:cs typeface="Arial" panose="020B0604020202020204" pitchFamily="34" charset="0"/>
              </a:defRPr>
            </a:lvl1pPr>
          </a:lstStyle>
          <a:p>
            <a:pPr lvl="0"/>
            <a:r>
              <a:rPr lang="en-US"/>
              <a:t>DD/MM/YYYY</a:t>
            </a:r>
          </a:p>
        </p:txBody>
      </p:sp>
    </p:spTree>
    <p:extLst>
      <p:ext uri="{BB962C8B-B14F-4D97-AF65-F5344CB8AC3E}">
        <p14:creationId xmlns:p14="http://schemas.microsoft.com/office/powerpoint/2010/main" val="2204886972"/>
      </p:ext>
    </p:extLst>
  </p:cSld>
  <p:clrMapOvr>
    <a:masterClrMapping/>
  </p:clrMapOvr>
  <p:extLst>
    <p:ext uri="{DCECCB84-F9BA-43D5-87BE-67443E8EF086}">
      <p15:sldGuideLst xmlns:p15="http://schemas.microsoft.com/office/powerpoint/2012/main">
        <p15:guide id="1" orient="horz" pos="1944" userDrawn="1">
          <p15:clr>
            <a:srgbClr val="FBAE40"/>
          </p15:clr>
        </p15:guide>
        <p15:guide id="2" pos="3456" userDrawn="1">
          <p15:clr>
            <a:srgbClr val="FBAE40"/>
          </p15:clr>
        </p15:guide>
        <p15:guide id="3" orient="horz" pos="3686" userDrawn="1">
          <p15:clr>
            <a:srgbClr val="FBAE40"/>
          </p15:clr>
        </p15:guide>
        <p15:guide id="4" pos="6722" userDrawn="1">
          <p15:clr>
            <a:srgbClr val="FBAE40"/>
          </p15:clr>
        </p15:guide>
        <p15:guide id="5" pos="190" userDrawn="1">
          <p15:clr>
            <a:srgbClr val="FBAE40"/>
          </p15:clr>
        </p15:guide>
        <p15:guide id="6" pos="27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3" r:id="rId2"/>
    <p:sldLayoutId id="2147483651" r:id="rId3"/>
    <p:sldLayoutId id="2147483652" r:id="rId4"/>
    <p:sldLayoutId id="2147483654" r:id="rId5"/>
    <p:sldLayoutId id="2147483655"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72A3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546" y="218540"/>
            <a:ext cx="14085296" cy="1639462"/>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272548" y="2152892"/>
            <a:ext cx="14085295" cy="52594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2546"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6003"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A3BE082-7319-417E-A082-E8D44E250F74}" type="slidenum">
              <a:rPr lang="en-US" smtClean="0"/>
              <a:t>‹#›</a:t>
            </a:fld>
            <a:endParaRPr lang="en-US"/>
          </a:p>
        </p:txBody>
      </p:sp>
      <p:sp>
        <p:nvSpPr>
          <p:cNvPr id="7" name="Oval 6">
            <a:extLst>
              <a:ext uri="{FF2B5EF4-FFF2-40B4-BE49-F238E27FC236}">
                <a16:creationId xmlns:a16="http://schemas.microsoft.com/office/drawing/2014/main" id="{61F7F591-3A3C-42E9-3D8F-B221D3BFEABB}"/>
              </a:ext>
            </a:extLst>
          </p:cNvPr>
          <p:cNvSpPr/>
          <p:nvPr userDrawn="1"/>
        </p:nvSpPr>
        <p:spPr>
          <a:xfrm>
            <a:off x="-811033" y="30387"/>
            <a:ext cx="512860" cy="512860"/>
          </a:xfrm>
          <a:prstGeom prst="ellipse">
            <a:avLst/>
          </a:prstGeom>
          <a:solidFill>
            <a:srgbClr val="CED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8" name="Oval 7">
            <a:extLst>
              <a:ext uri="{FF2B5EF4-FFF2-40B4-BE49-F238E27FC236}">
                <a16:creationId xmlns:a16="http://schemas.microsoft.com/office/drawing/2014/main" id="{0DD2C504-96A4-C508-3025-13B1C10D4164}"/>
              </a:ext>
            </a:extLst>
          </p:cNvPr>
          <p:cNvSpPr/>
          <p:nvPr userDrawn="1"/>
        </p:nvSpPr>
        <p:spPr>
          <a:xfrm>
            <a:off x="-811033" y="769858"/>
            <a:ext cx="512860" cy="512860"/>
          </a:xfrm>
          <a:prstGeom prst="ellipse">
            <a:avLst/>
          </a:prstGeom>
          <a:solidFill>
            <a:srgbClr val="072B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Oval 9">
            <a:extLst>
              <a:ext uri="{FF2B5EF4-FFF2-40B4-BE49-F238E27FC236}">
                <a16:creationId xmlns:a16="http://schemas.microsoft.com/office/drawing/2014/main" id="{C5BF9F68-454A-8821-8E64-52C0C9D7A2C8}"/>
              </a:ext>
            </a:extLst>
          </p:cNvPr>
          <p:cNvSpPr/>
          <p:nvPr userDrawn="1"/>
        </p:nvSpPr>
        <p:spPr>
          <a:xfrm>
            <a:off x="-811033" y="1515968"/>
            <a:ext cx="512860" cy="512860"/>
          </a:xfrm>
          <a:prstGeom prst="ellipse">
            <a:avLst/>
          </a:prstGeom>
          <a:solidFill>
            <a:srgbClr val="7C87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381318807"/>
      </p:ext>
    </p:extLst>
  </p:cSld>
  <p:clrMap bg1="lt1" tx1="dk1" bg2="lt2" tx2="dk2" accent1="accent1" accent2="accent2" accent3="accent3" accent4="accent4" accent5="accent5" accent6="accent6" hlink="hlink" folHlink="folHlink"/>
  <p:sldLayoutIdLst>
    <p:sldLayoutId id="2147483778" r:id="rId1"/>
    <p:sldLayoutId id="2147483789" r:id="rId2"/>
    <p:sldLayoutId id="2147483763" r:id="rId3"/>
    <p:sldLayoutId id="2147483771" r:id="rId4"/>
  </p:sldLayoutIdLst>
  <p:hf hdr="0" ftr="0" dt="0"/>
  <p:txStyles>
    <p:titleStyle>
      <a:lvl1pPr algn="l" defTabSz="914400" rtl="0" eaLnBrk="1" latinLnBrk="0" hangingPunct="1">
        <a:lnSpc>
          <a:spcPct val="90000"/>
        </a:lnSpc>
        <a:spcBef>
          <a:spcPct val="0"/>
        </a:spcBef>
        <a:buNone/>
        <a:defRPr sz="6000" b="1" kern="1200">
          <a:solidFill>
            <a:schemeClr val="bg1"/>
          </a:solidFill>
          <a:latin typeface="Aptos" panose="020B00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0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80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94E9642-989D-BFEF-D823-8292F613C826}"/>
              </a:ext>
            </a:extLst>
          </p:cNvPr>
          <p:cNvSpPr txBox="1"/>
          <p:nvPr/>
        </p:nvSpPr>
        <p:spPr>
          <a:xfrm>
            <a:off x="6535443" y="2910628"/>
            <a:ext cx="7077526" cy="2790572"/>
          </a:xfrm>
          <a:prstGeom prst="rect">
            <a:avLst/>
          </a:prstGeom>
          <a:noFill/>
        </p:spPr>
        <p:txBody>
          <a:bodyPr wrap="square" rtlCol="0">
            <a:spAutoFit/>
          </a:bodyPr>
          <a:lstStyle/>
          <a:p>
            <a:pPr>
              <a:lnSpc>
                <a:spcPct val="90000"/>
              </a:lnSpc>
            </a:pPr>
            <a:r>
              <a:rPr lang="en-US" sz="6480" b="1" dirty="0">
                <a:solidFill>
                  <a:schemeClr val="bg1"/>
                </a:solidFill>
                <a:latin typeface="Aptos" panose="020B0004020202020204" pitchFamily="34" charset="0"/>
              </a:rPr>
              <a:t>Trusted Quality Education</a:t>
            </a:r>
          </a:p>
          <a:p>
            <a:pPr>
              <a:lnSpc>
                <a:spcPct val="90000"/>
              </a:lnSpc>
            </a:pPr>
            <a:r>
              <a:rPr lang="en-US" sz="6480" b="1" dirty="0">
                <a:solidFill>
                  <a:srgbClr val="CEDC00"/>
                </a:solidFill>
                <a:latin typeface="Aptos" panose="020B0004020202020204" pitchFamily="34" charset="0"/>
              </a:rPr>
              <a:t>For Primary Care</a:t>
            </a:r>
          </a:p>
        </p:txBody>
      </p:sp>
    </p:spTree>
    <p:extLst>
      <p:ext uri="{BB962C8B-B14F-4D97-AF65-F5344CB8AC3E}">
        <p14:creationId xmlns:p14="http://schemas.microsoft.com/office/powerpoint/2010/main" val="52611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ECC3-2E33-0C9F-C5E0-63A9B89C0E25}"/>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27AC9161-A958-EF3F-7441-CCD8DC7E8D58}"/>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Changes to the NBCSP since inception</a:t>
            </a:r>
          </a:p>
        </p:txBody>
      </p:sp>
      <p:pic>
        <p:nvPicPr>
          <p:cNvPr id="4" name="Picture 3">
            <a:extLst>
              <a:ext uri="{FF2B5EF4-FFF2-40B4-BE49-F238E27FC236}">
                <a16:creationId xmlns:a16="http://schemas.microsoft.com/office/drawing/2014/main" id="{D3F56D26-9C8E-3121-76D7-3471722102F9}"/>
              </a:ext>
            </a:extLst>
          </p:cNvPr>
          <p:cNvPicPr>
            <a:picLocks noChangeAspect="1"/>
          </p:cNvPicPr>
          <p:nvPr/>
        </p:nvPicPr>
        <p:blipFill>
          <a:blip r:embed="rId3"/>
          <a:srcRect/>
          <a:stretch/>
        </p:blipFill>
        <p:spPr>
          <a:xfrm>
            <a:off x="1114950" y="1864800"/>
            <a:ext cx="12656249" cy="4500000"/>
          </a:xfrm>
          <a:prstGeom prst="rect">
            <a:avLst/>
          </a:prstGeom>
        </p:spPr>
      </p:pic>
    </p:spTree>
    <p:extLst>
      <p:ext uri="{BB962C8B-B14F-4D97-AF65-F5344CB8AC3E}">
        <p14:creationId xmlns:p14="http://schemas.microsoft.com/office/powerpoint/2010/main" val="55037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4ECB-D40C-E418-D07C-F26BF29C5F0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E2BCF3-BF6C-8D32-13B0-A3C5547E4E7A}"/>
              </a:ext>
            </a:extLst>
          </p:cNvPr>
          <p:cNvSpPr txBox="1"/>
          <p:nvPr/>
        </p:nvSpPr>
        <p:spPr>
          <a:xfrm>
            <a:off x="1006476" y="1724025"/>
            <a:ext cx="8554968" cy="3313728"/>
          </a:xfrm>
          <a:prstGeom prst="rect">
            <a:avLst/>
          </a:prstGeom>
          <a:noFill/>
          <a:ln>
            <a:noFill/>
          </a:ln>
        </p:spPr>
        <p:txBody>
          <a:bodyPr wrap="square" lIns="91440" tIns="45720" rIns="91440" bIns="45720" rtlCol="0" anchor="t">
            <a:spAutoFit/>
          </a:bodyPr>
          <a:lstStyle/>
          <a:p>
            <a:pPr marL="285750" indent="-285750">
              <a:lnSpc>
                <a:spcPct val="100000"/>
              </a:lnSpc>
              <a:spcAft>
                <a:spcPts val="1000"/>
              </a:spcAft>
              <a:buFont typeface="Arial" panose="020B0604020202020204" pitchFamily="34" charset="0"/>
              <a:buChar char="•"/>
            </a:pPr>
            <a:r>
              <a:rPr lang="en-AU" sz="2200" noProof="0">
                <a:solidFill>
                  <a:srgbClr val="0E406A"/>
                </a:solidFill>
              </a:rPr>
              <a:t>Population based screening – asymptomatic low-risk patients</a:t>
            </a:r>
          </a:p>
          <a:p>
            <a:pPr marL="285750" indent="-285750">
              <a:spcAft>
                <a:spcPts val="1000"/>
              </a:spcAft>
              <a:buFont typeface="Arial" panose="020B0604020202020204" pitchFamily="34" charset="0"/>
              <a:buChar char="•"/>
            </a:pPr>
            <a:r>
              <a:rPr lang="en-AU" sz="2200" noProof="0" err="1">
                <a:solidFill>
                  <a:srgbClr val="0E406A"/>
                </a:solidFill>
              </a:rPr>
              <a:t>iFOBTs</a:t>
            </a:r>
            <a:r>
              <a:rPr lang="en-AU" sz="2200" noProof="0">
                <a:solidFill>
                  <a:srgbClr val="0E406A"/>
                </a:solidFill>
              </a:rPr>
              <a:t> every 2 years from 45-74 years of age – 2 </a:t>
            </a:r>
            <a:r>
              <a:rPr lang="en-AU" sz="2200" noProof="0" err="1">
                <a:solidFill>
                  <a:srgbClr val="0E406A"/>
                </a:solidFill>
              </a:rPr>
              <a:t>iFOBT</a:t>
            </a:r>
            <a:r>
              <a:rPr lang="en-AU" sz="2200" noProof="0">
                <a:solidFill>
                  <a:srgbClr val="0E406A"/>
                </a:solidFill>
              </a:rPr>
              <a:t> samples per kit</a:t>
            </a:r>
          </a:p>
          <a:p>
            <a:pPr marL="285750" indent="-285750">
              <a:lnSpc>
                <a:spcPct val="100000"/>
              </a:lnSpc>
              <a:spcAft>
                <a:spcPts val="1000"/>
              </a:spcAft>
              <a:buFont typeface="Arial" panose="020B0604020202020204" pitchFamily="34" charset="0"/>
              <a:buChar char="•"/>
            </a:pPr>
            <a:r>
              <a:rPr lang="en-AU" sz="2200" noProof="0">
                <a:solidFill>
                  <a:srgbClr val="0E406A"/>
                </a:solidFill>
              </a:rPr>
              <a:t>Kits are received via mail or handed out via healthcare providers (alternative access model)</a:t>
            </a:r>
          </a:p>
          <a:p>
            <a:pPr marL="285750" indent="-285750">
              <a:spcAft>
                <a:spcPts val="1000"/>
              </a:spcAft>
              <a:buFont typeface="Arial" panose="020B0604020202020204" pitchFamily="34" charset="0"/>
              <a:buChar char="•"/>
            </a:pPr>
            <a:r>
              <a:rPr lang="en-AU" sz="2200" noProof="0">
                <a:solidFill>
                  <a:srgbClr val="0E406A"/>
                </a:solidFill>
              </a:rPr>
              <a:t>Positive results indicate blood in one or more samples – follow up testing recommended (colonoscopy)</a:t>
            </a:r>
          </a:p>
          <a:p>
            <a:pPr marL="285750" indent="-285750">
              <a:spcAft>
                <a:spcPts val="1000"/>
              </a:spcAft>
              <a:buFont typeface="Arial" panose="020B0604020202020204" pitchFamily="34" charset="0"/>
              <a:buChar char="•"/>
            </a:pPr>
            <a:r>
              <a:rPr lang="en-AU" sz="2200" noProof="0">
                <a:solidFill>
                  <a:srgbClr val="0E406A"/>
                </a:solidFill>
              </a:rPr>
              <a:t>Write "positive NBCSP FOBT" on referral – Cat 1 triaging</a:t>
            </a:r>
          </a:p>
        </p:txBody>
      </p:sp>
      <p:sp>
        <p:nvSpPr>
          <p:cNvPr id="2" name="Title 3">
            <a:extLst>
              <a:ext uri="{FF2B5EF4-FFF2-40B4-BE49-F238E27FC236}">
                <a16:creationId xmlns:a16="http://schemas.microsoft.com/office/drawing/2014/main" id="{10D843F5-956E-C3A2-C4DD-F52CAD2942F8}"/>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a:t>Current NBCSP</a:t>
            </a:r>
            <a:endParaRPr lang="en-AU" noProof="0"/>
          </a:p>
        </p:txBody>
      </p:sp>
      <p:pic>
        <p:nvPicPr>
          <p:cNvPr id="3" name="Picture 2" descr="A hand holding a blue and white test kit&#10;&#10;AI-generated content may be incorrect.">
            <a:extLst>
              <a:ext uri="{FF2B5EF4-FFF2-40B4-BE49-F238E27FC236}">
                <a16:creationId xmlns:a16="http://schemas.microsoft.com/office/drawing/2014/main" id="{6C03416B-A18E-B76A-7244-2FD5899B97DE}"/>
              </a:ext>
            </a:extLst>
          </p:cNvPr>
          <p:cNvPicPr>
            <a:picLocks noChangeAspect="1"/>
          </p:cNvPicPr>
          <p:nvPr/>
        </p:nvPicPr>
        <p:blipFill>
          <a:blip r:embed="rId3"/>
          <a:stretch>
            <a:fillRect/>
          </a:stretch>
        </p:blipFill>
        <p:spPr>
          <a:xfrm>
            <a:off x="10023925" y="1724025"/>
            <a:ext cx="3600000" cy="36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938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6FC8-DF66-8E68-F3C8-3196892A71D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8945971-E941-218E-A419-6ED64DCBF47D}"/>
              </a:ext>
            </a:extLst>
          </p:cNvPr>
          <p:cNvSpPr txBox="1"/>
          <p:nvPr/>
        </p:nvSpPr>
        <p:spPr>
          <a:xfrm>
            <a:off x="1006475" y="1724025"/>
            <a:ext cx="12617450" cy="3103414"/>
          </a:xfrm>
          <a:prstGeom prst="rect">
            <a:avLst/>
          </a:prstGeom>
          <a:noFill/>
          <a:ln>
            <a:noFill/>
          </a:ln>
        </p:spPr>
        <p:txBody>
          <a:bodyPr wrap="square" rtlCol="0">
            <a:spAutoFit/>
          </a:bodyPr>
          <a:lstStyle/>
          <a:p>
            <a:pPr marL="342900" indent="-342900">
              <a:lnSpc>
                <a:spcPct val="100000"/>
              </a:lnSpc>
              <a:spcAft>
                <a:spcPts val="1000"/>
              </a:spcAft>
              <a:buBlip>
                <a:blip r:embed="rId3"/>
              </a:buBlip>
            </a:pPr>
            <a:r>
              <a:rPr lang="en-AU" sz="2200" noProof="0">
                <a:solidFill>
                  <a:srgbClr val="0E406A"/>
                </a:solidFill>
              </a:rPr>
              <a:t>Maximise early detection benefits by improving participation rates in the target population.</a:t>
            </a:r>
          </a:p>
          <a:p>
            <a:pPr marL="342900" indent="-342900">
              <a:lnSpc>
                <a:spcPct val="100000"/>
              </a:lnSpc>
              <a:spcAft>
                <a:spcPts val="1000"/>
              </a:spcAft>
              <a:buBlip>
                <a:blip r:embed="rId3"/>
              </a:buBlip>
            </a:pPr>
            <a:r>
              <a:rPr lang="en-AU" sz="2200" noProof="0">
                <a:solidFill>
                  <a:srgbClr val="0E406A"/>
                </a:solidFill>
              </a:rPr>
              <a:t>Promote equity regardless of gender, location, socioeconomic status, disability, or cultural background.</a:t>
            </a:r>
          </a:p>
          <a:p>
            <a:pPr marL="342900" indent="-342900">
              <a:lnSpc>
                <a:spcPct val="100000"/>
              </a:lnSpc>
              <a:spcAft>
                <a:spcPts val="1000"/>
              </a:spcAft>
              <a:buBlip>
                <a:blip r:embed="rId3"/>
              </a:buBlip>
            </a:pPr>
            <a:r>
              <a:rPr lang="en-AU" sz="2200" noProof="0">
                <a:solidFill>
                  <a:srgbClr val="0E406A"/>
                </a:solidFill>
              </a:rPr>
              <a:t>Provide timely, appropriate, high-quality, and safe diagnostic services for participants.</a:t>
            </a:r>
          </a:p>
          <a:p>
            <a:pPr marL="342900" indent="-342900">
              <a:lnSpc>
                <a:spcPct val="100000"/>
              </a:lnSpc>
              <a:spcAft>
                <a:spcPts val="1000"/>
              </a:spcAft>
              <a:buBlip>
                <a:blip r:embed="rId3"/>
              </a:buBlip>
            </a:pPr>
            <a:r>
              <a:rPr lang="en-AU" sz="2200" noProof="0">
                <a:solidFill>
                  <a:srgbClr val="0E406A"/>
                </a:solidFill>
              </a:rPr>
              <a:t>Enhance benefits while reducing barriers and burden for individuals involved in the Program.</a:t>
            </a:r>
          </a:p>
          <a:p>
            <a:pPr marL="342900" indent="-342900">
              <a:lnSpc>
                <a:spcPct val="100000"/>
              </a:lnSpc>
              <a:spcAft>
                <a:spcPts val="1000"/>
              </a:spcAft>
              <a:buBlip>
                <a:blip r:embed="rId3"/>
              </a:buBlip>
            </a:pPr>
            <a:r>
              <a:rPr lang="en-AU" sz="2200" noProof="0">
                <a:solidFill>
                  <a:srgbClr val="0E406A"/>
                </a:solidFill>
              </a:rPr>
              <a:t>Maintain cost-effectiveness.</a:t>
            </a:r>
          </a:p>
          <a:p>
            <a:pPr marL="342900" indent="-342900">
              <a:lnSpc>
                <a:spcPct val="100000"/>
              </a:lnSpc>
              <a:spcAft>
                <a:spcPts val="1000"/>
              </a:spcAft>
              <a:buBlip>
                <a:blip r:embed="rId3"/>
              </a:buBlip>
            </a:pPr>
            <a:r>
              <a:rPr lang="en-AU" sz="2200" noProof="0">
                <a:solidFill>
                  <a:srgbClr val="0E406A"/>
                </a:solidFill>
              </a:rPr>
              <a:t>Collect and analyse data to monitor outcomes and evaluate Program effectiveness.</a:t>
            </a:r>
          </a:p>
        </p:txBody>
      </p:sp>
      <p:sp>
        <p:nvSpPr>
          <p:cNvPr id="2" name="Title 3">
            <a:extLst>
              <a:ext uri="{FF2B5EF4-FFF2-40B4-BE49-F238E27FC236}">
                <a16:creationId xmlns:a16="http://schemas.microsoft.com/office/drawing/2014/main" id="{98ECA990-B6D1-5F7B-DDEC-EE7C5F079842}"/>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Aims of the NBCSP </a:t>
            </a:r>
          </a:p>
        </p:txBody>
      </p:sp>
    </p:spTree>
    <p:extLst>
      <p:ext uri="{BB962C8B-B14F-4D97-AF65-F5344CB8AC3E}">
        <p14:creationId xmlns:p14="http://schemas.microsoft.com/office/powerpoint/2010/main" val="308609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459C8-F534-75A6-BDDE-6D117B11A4C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960B784-CE68-C8C7-3F3D-041D863C9F70}"/>
              </a:ext>
            </a:extLst>
          </p:cNvPr>
          <p:cNvSpPr txBox="1">
            <a:spLocks/>
          </p:cNvSpPr>
          <p:nvPr/>
        </p:nvSpPr>
        <p:spPr>
          <a:xfrm>
            <a:off x="1726474" y="1622452"/>
            <a:ext cx="11177452" cy="3248886"/>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dirty="0">
                <a:solidFill>
                  <a:schemeClr val="bg1"/>
                </a:solidFill>
              </a:rPr>
              <a:t>More people screened</a:t>
            </a:r>
            <a:r>
              <a:rPr lang="en-AU" noProof="0" dirty="0">
                <a:solidFill>
                  <a:schemeClr val="bg1"/>
                </a:solidFill>
              </a:rPr>
              <a:t> </a:t>
            </a:r>
            <a:r>
              <a:rPr lang="en-AU" dirty="0">
                <a:solidFill>
                  <a:schemeClr val="bg1"/>
                </a:solidFill>
              </a:rPr>
              <a:t>= more lives saved</a:t>
            </a:r>
          </a:p>
          <a:p>
            <a:pPr algn="ctr"/>
            <a:endParaRPr lang="en-AU" sz="3600" noProof="0" dirty="0">
              <a:solidFill>
                <a:schemeClr val="bg1"/>
              </a:solidFill>
            </a:endParaRPr>
          </a:p>
          <a:p>
            <a:pPr algn="ctr"/>
            <a:r>
              <a:rPr lang="en-AU" sz="3000" dirty="0">
                <a:solidFill>
                  <a:schemeClr val="bg1"/>
                </a:solidFill>
              </a:rPr>
              <a:t>National screening participation rate is 42%</a:t>
            </a:r>
          </a:p>
          <a:p>
            <a:pPr algn="ctr"/>
            <a:r>
              <a:rPr lang="en-AU" sz="3000" dirty="0">
                <a:solidFill>
                  <a:schemeClr val="bg1"/>
                </a:solidFill>
              </a:rPr>
              <a:t>(Queensland screening participation rate is 39%)</a:t>
            </a:r>
            <a:endParaRPr lang="en-US" sz="3000" dirty="0">
              <a:solidFill>
                <a:schemeClr val="bg1"/>
              </a:solidFill>
            </a:endParaRPr>
          </a:p>
          <a:p>
            <a:pPr algn="ctr"/>
            <a:endParaRPr lang="en-AU" sz="3000" dirty="0">
              <a:solidFill>
                <a:schemeClr val="bg1"/>
              </a:solidFill>
            </a:endParaRPr>
          </a:p>
          <a:p>
            <a:pPr algn="ctr"/>
            <a:r>
              <a:rPr lang="en-AU" sz="3000" dirty="0">
                <a:solidFill>
                  <a:schemeClr val="bg1"/>
                </a:solidFill>
              </a:rPr>
              <a:t>Increasing screening participation to 60% could save approximately 84,000 lives by 2040</a:t>
            </a:r>
            <a:endParaRPr lang="en-AU" sz="3000" dirty="0">
              <a:solidFill>
                <a:schemeClr val="bg1"/>
              </a:solidFill>
              <a:latin typeface="Aptos"/>
            </a:endParaRPr>
          </a:p>
        </p:txBody>
      </p:sp>
    </p:spTree>
    <p:extLst>
      <p:ext uri="{BB962C8B-B14F-4D97-AF65-F5344CB8AC3E}">
        <p14:creationId xmlns:p14="http://schemas.microsoft.com/office/powerpoint/2010/main" val="119411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897D9-8883-CC92-515B-987130B45F88}"/>
              </a:ext>
            </a:extLst>
          </p:cNvPr>
          <p:cNvSpPr txBox="1"/>
          <p:nvPr/>
        </p:nvSpPr>
        <p:spPr>
          <a:xfrm>
            <a:off x="4073236" y="2446606"/>
            <a:ext cx="865367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latin typeface="+mj-lt"/>
              </a:rPr>
              <a:t>How about your patient cohort?</a:t>
            </a:r>
          </a:p>
        </p:txBody>
      </p:sp>
      <p:pic>
        <p:nvPicPr>
          <p:cNvPr id="6" name="Picture 5" descr="A black question mark in a white circle&#10;&#10;AI-generated content may be incorrect.">
            <a:extLst>
              <a:ext uri="{FF2B5EF4-FFF2-40B4-BE49-F238E27FC236}">
                <a16:creationId xmlns:a16="http://schemas.microsoft.com/office/drawing/2014/main" id="{7F2AA65A-90FC-CA55-14C6-673EA55B583C}"/>
              </a:ext>
            </a:extLst>
          </p:cNvPr>
          <p:cNvPicPr>
            <a:picLocks noChangeAspect="1"/>
          </p:cNvPicPr>
          <p:nvPr/>
        </p:nvPicPr>
        <p:blipFill>
          <a:blip r:embed="rId3"/>
          <a:stretch>
            <a:fillRect/>
          </a:stretch>
        </p:blipFill>
        <p:spPr>
          <a:xfrm>
            <a:off x="2226280" y="2572644"/>
            <a:ext cx="1440000" cy="1440000"/>
          </a:xfrm>
          <a:prstGeom prst="rect">
            <a:avLst/>
          </a:prstGeom>
        </p:spPr>
      </p:pic>
    </p:spTree>
    <p:extLst>
      <p:ext uri="{BB962C8B-B14F-4D97-AF65-F5344CB8AC3E}">
        <p14:creationId xmlns:p14="http://schemas.microsoft.com/office/powerpoint/2010/main" val="91028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DE714-E426-B95F-05E6-438587CB8D3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DD0C30AF-EABD-7EEA-21D3-C2354BD9CBCF}"/>
              </a:ext>
            </a:extLst>
          </p:cNvPr>
          <p:cNvSpPr txBox="1">
            <a:spLocks/>
          </p:cNvSpPr>
          <p:nvPr/>
        </p:nvSpPr>
        <p:spPr>
          <a:xfrm>
            <a:off x="1596445" y="2377989"/>
            <a:ext cx="11437509"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sz="6000">
                <a:solidFill>
                  <a:schemeClr val="bg1"/>
                </a:solidFill>
              </a:rPr>
              <a:t>Mini</a:t>
            </a:r>
            <a:r>
              <a:rPr lang="en-AU" sz="6000" noProof="0">
                <a:solidFill>
                  <a:schemeClr val="bg1"/>
                </a:solidFill>
              </a:rPr>
              <a:t> </a:t>
            </a:r>
            <a:r>
              <a:rPr lang="en-AU" sz="6000">
                <a:solidFill>
                  <a:schemeClr val="bg1"/>
                </a:solidFill>
              </a:rPr>
              <a:t>audits as a tool for increasing screening</a:t>
            </a:r>
            <a:endParaRPr lang="en-AU" sz="6000" noProof="0">
              <a:solidFill>
                <a:schemeClr val="bg1"/>
              </a:solidFill>
            </a:endParaRPr>
          </a:p>
        </p:txBody>
      </p:sp>
    </p:spTree>
    <p:extLst>
      <p:ext uri="{BB962C8B-B14F-4D97-AF65-F5344CB8AC3E}">
        <p14:creationId xmlns:p14="http://schemas.microsoft.com/office/powerpoint/2010/main" val="3989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7FCCD-3FFD-EA7C-64D7-EAE62507F4EF}"/>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E6B78D03-9976-F3F1-616D-ED81EA7C074E}"/>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Overview of Measuring Outcomes activities and Quality Improvement PIP</a:t>
            </a:r>
          </a:p>
        </p:txBody>
      </p:sp>
      <p:graphicFrame>
        <p:nvGraphicFramePr>
          <p:cNvPr id="6" name="Table 5">
            <a:extLst>
              <a:ext uri="{FF2B5EF4-FFF2-40B4-BE49-F238E27FC236}">
                <a16:creationId xmlns:a16="http://schemas.microsoft.com/office/drawing/2014/main" id="{7CF4846A-D6F4-4672-A09B-E4DEFF44A435}"/>
              </a:ext>
            </a:extLst>
          </p:cNvPr>
          <p:cNvGraphicFramePr>
            <a:graphicFrameLocks noGrp="1"/>
          </p:cNvGraphicFramePr>
          <p:nvPr>
            <p:extLst>
              <p:ext uri="{D42A27DB-BD31-4B8C-83A1-F6EECF244321}">
                <p14:modId xmlns:p14="http://schemas.microsoft.com/office/powerpoint/2010/main" val="2456523025"/>
              </p:ext>
            </p:extLst>
          </p:nvPr>
        </p:nvGraphicFramePr>
        <p:xfrm>
          <a:off x="1117599" y="2408019"/>
          <a:ext cx="12395202" cy="3860897"/>
        </p:xfrm>
        <a:graphic>
          <a:graphicData uri="http://schemas.openxmlformats.org/drawingml/2006/table">
            <a:tbl>
              <a:tblPr firstRow="1" bandRow="1">
                <a:tableStyleId>{7E9639D4-E3E2-4D34-9284-5A2195B3D0D7}</a:tableStyleId>
              </a:tblPr>
              <a:tblGrid>
                <a:gridCol w="5021944">
                  <a:extLst>
                    <a:ext uri="{9D8B030D-6E8A-4147-A177-3AD203B41FA5}">
                      <a16:colId xmlns:a16="http://schemas.microsoft.com/office/drawing/2014/main" val="2197644413"/>
                    </a:ext>
                  </a:extLst>
                </a:gridCol>
                <a:gridCol w="7373258">
                  <a:extLst>
                    <a:ext uri="{9D8B030D-6E8A-4147-A177-3AD203B41FA5}">
                      <a16:colId xmlns:a16="http://schemas.microsoft.com/office/drawing/2014/main" val="3311689087"/>
                    </a:ext>
                  </a:extLst>
                </a:gridCol>
              </a:tblGrid>
              <a:tr h="608454">
                <a:tc>
                  <a:txBody>
                    <a:bodyPr/>
                    <a:lstStyle/>
                    <a:p>
                      <a:pPr algn="l">
                        <a:lnSpc>
                          <a:spcPct val="115000"/>
                        </a:lnSpc>
                        <a:spcBef>
                          <a:spcPts val="600"/>
                        </a:spcBef>
                        <a:spcAft>
                          <a:spcPts val="600"/>
                        </a:spcAft>
                        <a:buNone/>
                      </a:pPr>
                      <a:r>
                        <a:rPr lang="en-AU" sz="2200" b="1" kern="100" noProof="0">
                          <a:solidFill>
                            <a:schemeClr val="bg1"/>
                          </a:solidFill>
                          <a:effectLst/>
                        </a:rPr>
                        <a:t>Practitioner MO requirements</a:t>
                      </a:r>
                      <a:endParaRPr lang="en-AU" sz="2200" kern="100" noProof="0">
                        <a:solidFill>
                          <a:schemeClr val="bg1"/>
                        </a:solidFill>
                        <a:effectLst/>
                        <a:latin typeface="+mn-lt"/>
                        <a:ea typeface="Aptos" panose="020B0004020202020204" pitchFamily="34" charset="0"/>
                        <a:cs typeface="Arial" panose="020B0604020202020204" pitchFamily="34" charset="0"/>
                      </a:endParaRPr>
                    </a:p>
                  </a:txBody>
                  <a:tcPr marL="108000" marR="108000" marT="108000" marB="10800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0E406A"/>
                    </a:solidFill>
                  </a:tcPr>
                </a:tc>
                <a:tc>
                  <a:txBody>
                    <a:bodyPr/>
                    <a:lstStyle/>
                    <a:p>
                      <a:pPr algn="l">
                        <a:lnSpc>
                          <a:spcPct val="115000"/>
                        </a:lnSpc>
                        <a:spcBef>
                          <a:spcPts val="600"/>
                        </a:spcBef>
                        <a:spcAft>
                          <a:spcPts val="600"/>
                        </a:spcAft>
                        <a:buNone/>
                      </a:pPr>
                      <a:r>
                        <a:rPr lang="en-AU" sz="2200" b="1" kern="100" noProof="0">
                          <a:solidFill>
                            <a:schemeClr val="bg1"/>
                          </a:solidFill>
                          <a:effectLst/>
                        </a:rPr>
                        <a:t>QI PIP </a:t>
                      </a:r>
                    </a:p>
                  </a:txBody>
                  <a:tcPr marL="108000" marR="108000" marT="108000" marB="10800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0E406A"/>
                    </a:solidFill>
                  </a:tcPr>
                </a:tc>
                <a:extLst>
                  <a:ext uri="{0D108BD9-81ED-4DB2-BD59-A6C34878D82A}">
                    <a16:rowId xmlns:a16="http://schemas.microsoft.com/office/drawing/2014/main" val="2498259560"/>
                  </a:ext>
                </a:extLst>
              </a:tr>
              <a:tr h="3090414">
                <a:tc>
                  <a:txBody>
                    <a:bodyPr/>
                    <a:lstStyle/>
                    <a:p>
                      <a:pPr algn="l">
                        <a:lnSpc>
                          <a:spcPct val="115000"/>
                        </a:lnSpc>
                        <a:spcBef>
                          <a:spcPts val="600"/>
                        </a:spcBef>
                        <a:spcAft>
                          <a:spcPts val="600"/>
                        </a:spcAft>
                        <a:buNone/>
                      </a:pPr>
                      <a:r>
                        <a:rPr lang="en-AU" sz="2200" kern="100" noProof="0">
                          <a:solidFill>
                            <a:srgbClr val="0E406A"/>
                          </a:solidFill>
                          <a:effectLst/>
                        </a:rPr>
                        <a:t>At least 12.5 hours, e.g.:</a:t>
                      </a:r>
                    </a:p>
                    <a:p>
                      <a:pPr marL="342900" indent="-342900" algn="l">
                        <a:lnSpc>
                          <a:spcPct val="115000"/>
                        </a:lnSpc>
                        <a:spcBef>
                          <a:spcPts val="600"/>
                        </a:spcBef>
                        <a:spcAft>
                          <a:spcPts val="600"/>
                        </a:spcAft>
                        <a:buFont typeface="Arial" panose="020B0604020202020204" pitchFamily="34" charset="0"/>
                        <a:buChar char="•"/>
                      </a:pPr>
                      <a:r>
                        <a:rPr lang="en-AU" sz="2200" kern="100" noProof="0">
                          <a:solidFill>
                            <a:srgbClr val="0E406A"/>
                          </a:solidFill>
                          <a:effectLst/>
                        </a:rPr>
                        <a:t>Mini audit/audit</a:t>
                      </a:r>
                    </a:p>
                    <a:p>
                      <a:pPr marL="342900" indent="-342900" algn="l">
                        <a:lnSpc>
                          <a:spcPct val="115000"/>
                        </a:lnSpc>
                        <a:spcBef>
                          <a:spcPts val="600"/>
                        </a:spcBef>
                        <a:spcAft>
                          <a:spcPts val="600"/>
                        </a:spcAft>
                        <a:buFont typeface="Arial" panose="020B0604020202020204" pitchFamily="34" charset="0"/>
                        <a:buChar char="•"/>
                      </a:pPr>
                      <a:r>
                        <a:rPr lang="en-AU" sz="2200" kern="100" noProof="0">
                          <a:solidFill>
                            <a:srgbClr val="0E406A"/>
                          </a:solidFill>
                          <a:effectLst/>
                        </a:rPr>
                        <a:t>Plan Do Study Act cycle</a:t>
                      </a:r>
                    </a:p>
                    <a:p>
                      <a:pPr marL="342900" indent="-342900" algn="l">
                        <a:lnSpc>
                          <a:spcPct val="115000"/>
                        </a:lnSpc>
                        <a:spcBef>
                          <a:spcPts val="600"/>
                        </a:spcBef>
                        <a:spcAft>
                          <a:spcPts val="600"/>
                        </a:spcAft>
                        <a:buFont typeface="Arial" panose="020B0604020202020204" pitchFamily="34" charset="0"/>
                        <a:buChar char="•"/>
                      </a:pPr>
                      <a:r>
                        <a:rPr lang="en-AU" sz="2200" kern="100" noProof="0">
                          <a:solidFill>
                            <a:srgbClr val="0E406A"/>
                          </a:solidFill>
                          <a:effectLst/>
                        </a:rPr>
                        <a:t>Research</a:t>
                      </a:r>
                    </a:p>
                    <a:p>
                      <a:pPr marL="342900" indent="-342900" algn="l">
                        <a:lnSpc>
                          <a:spcPct val="115000"/>
                        </a:lnSpc>
                        <a:spcBef>
                          <a:spcPts val="600"/>
                        </a:spcBef>
                        <a:spcAft>
                          <a:spcPts val="600"/>
                        </a:spcAft>
                        <a:buFont typeface="Arial" panose="020B0604020202020204" pitchFamily="34" charset="0"/>
                        <a:buChar char="•"/>
                      </a:pPr>
                      <a:r>
                        <a:rPr lang="en-AU" sz="2200" kern="100" noProof="0">
                          <a:solidFill>
                            <a:srgbClr val="0E406A"/>
                          </a:solidFill>
                          <a:effectLst/>
                        </a:rPr>
                        <a:t>Practice accreditation</a:t>
                      </a:r>
                    </a:p>
                    <a:p>
                      <a:pPr marL="342900" indent="-342900" algn="l">
                        <a:lnSpc>
                          <a:spcPct val="115000"/>
                        </a:lnSpc>
                        <a:spcBef>
                          <a:spcPts val="600"/>
                        </a:spcBef>
                        <a:spcAft>
                          <a:spcPts val="600"/>
                        </a:spcAft>
                        <a:buFont typeface="Arial" panose="020B0604020202020204" pitchFamily="34" charset="0"/>
                        <a:buChar char="•"/>
                      </a:pPr>
                      <a:r>
                        <a:rPr lang="en-AU" sz="2200" kern="100" noProof="0">
                          <a:solidFill>
                            <a:srgbClr val="0E406A"/>
                          </a:solidFill>
                          <a:effectLst/>
                        </a:rPr>
                        <a:t>Developing clinical guidelines</a:t>
                      </a:r>
                    </a:p>
                  </a:txBody>
                  <a:tcPr marL="108000" marR="108000" marT="108000" marB="108000">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lnSpc>
                          <a:spcPct val="115000"/>
                        </a:lnSpc>
                        <a:spcBef>
                          <a:spcPts val="600"/>
                        </a:spcBef>
                        <a:spcAft>
                          <a:spcPts val="600"/>
                        </a:spcAft>
                        <a:buNone/>
                      </a:pPr>
                      <a:r>
                        <a:rPr lang="en-AU" sz="2200" kern="100" noProof="0">
                          <a:solidFill>
                            <a:srgbClr val="0E406A"/>
                          </a:solidFill>
                          <a:effectLst/>
                        </a:rPr>
                        <a:t>Undertake continuous quality improvement activities</a:t>
                      </a:r>
                    </a:p>
                    <a:p>
                      <a:pPr marL="342900" indent="-342900" algn="l">
                        <a:lnSpc>
                          <a:spcPct val="115000"/>
                        </a:lnSpc>
                        <a:spcBef>
                          <a:spcPts val="600"/>
                        </a:spcBef>
                        <a:spcAft>
                          <a:spcPts val="600"/>
                        </a:spcAft>
                        <a:buFont typeface="Arial" panose="020B0604020202020204" pitchFamily="34" charset="0"/>
                        <a:buChar char="•"/>
                      </a:pPr>
                      <a:r>
                        <a:rPr lang="en-AU" sz="2200" kern="100" noProof="0">
                          <a:solidFill>
                            <a:srgbClr val="0E406A"/>
                          </a:solidFill>
                          <a:effectLst/>
                        </a:rPr>
                        <a:t>Collection and review of practice data on specified improvement measures</a:t>
                      </a:r>
                    </a:p>
                  </a:txBody>
                  <a:tcPr marL="108000" marR="108000" marT="108000" marB="108000">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62461564"/>
                  </a:ext>
                </a:extLst>
              </a:tr>
            </a:tbl>
          </a:graphicData>
        </a:graphic>
      </p:graphicFrame>
    </p:spTree>
    <p:extLst>
      <p:ext uri="{BB962C8B-B14F-4D97-AF65-F5344CB8AC3E}">
        <p14:creationId xmlns:p14="http://schemas.microsoft.com/office/powerpoint/2010/main" val="261881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711C25-4DB7-E819-6EC3-BB17E930441E}"/>
              </a:ext>
            </a:extLst>
          </p:cNvPr>
          <p:cNvSpPr txBox="1"/>
          <p:nvPr/>
        </p:nvSpPr>
        <p:spPr>
          <a:xfrm>
            <a:off x="1968051" y="1657231"/>
            <a:ext cx="1069429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FFFFFF"/>
                </a:solidFill>
                <a:latin typeface="Proxima Nova"/>
              </a:rPr>
              <a:t>Top tips for improving workflow and encouraging participation</a:t>
            </a:r>
          </a:p>
        </p:txBody>
      </p:sp>
    </p:spTree>
    <p:extLst>
      <p:ext uri="{BB962C8B-B14F-4D97-AF65-F5344CB8AC3E}">
        <p14:creationId xmlns:p14="http://schemas.microsoft.com/office/powerpoint/2010/main" val="4089457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A69EE-C035-97D5-F59D-84C016957E74}"/>
              </a:ext>
            </a:extLst>
          </p:cNvPr>
          <p:cNvSpPr txBox="1"/>
          <p:nvPr/>
        </p:nvSpPr>
        <p:spPr>
          <a:xfrm>
            <a:off x="4017818" y="2229350"/>
            <a:ext cx="854173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dirty="0">
                <a:solidFill>
                  <a:schemeClr val="bg1"/>
                </a:solidFill>
                <a:latin typeface="+mj-lt"/>
              </a:rPr>
              <a:t>Tip 1: Use NBCSP kits rather than private pathology kits</a:t>
            </a:r>
          </a:p>
        </p:txBody>
      </p:sp>
      <p:pic>
        <p:nvPicPr>
          <p:cNvPr id="5" name="Picture 4" descr="A white arrow on a black background&#10;&#10;AI-generated content may be incorrect.">
            <a:extLst>
              <a:ext uri="{FF2B5EF4-FFF2-40B4-BE49-F238E27FC236}">
                <a16:creationId xmlns:a16="http://schemas.microsoft.com/office/drawing/2014/main" id="{29338CF4-0D9B-275B-9944-65C2B748A2B2}"/>
              </a:ext>
            </a:extLst>
          </p:cNvPr>
          <p:cNvPicPr>
            <a:picLocks noChangeAspect="1"/>
          </p:cNvPicPr>
          <p:nvPr/>
        </p:nvPicPr>
        <p:blipFill>
          <a:blip r:embed="rId3"/>
          <a:stretch>
            <a:fillRect/>
          </a:stretch>
        </p:blipFill>
        <p:spPr>
          <a:xfrm>
            <a:off x="2744073" y="2229350"/>
            <a:ext cx="1080000" cy="1080000"/>
          </a:xfrm>
          <a:prstGeom prst="rect">
            <a:avLst/>
          </a:prstGeom>
        </p:spPr>
      </p:pic>
    </p:spTree>
    <p:extLst>
      <p:ext uri="{BB962C8B-B14F-4D97-AF65-F5344CB8AC3E}">
        <p14:creationId xmlns:p14="http://schemas.microsoft.com/office/powerpoint/2010/main" val="1130650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80B4C-3D5A-FD9B-0133-A7969FA532F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AE24ECE-7C26-E637-5B78-58572D6B113B}"/>
              </a:ext>
            </a:extLst>
          </p:cNvPr>
          <p:cNvSpPr txBox="1"/>
          <p:nvPr/>
        </p:nvSpPr>
        <p:spPr>
          <a:xfrm>
            <a:off x="1006475" y="1724025"/>
            <a:ext cx="7928757" cy="4067780"/>
          </a:xfrm>
          <a:prstGeom prst="rect">
            <a:avLst/>
          </a:prstGeom>
          <a:noFill/>
          <a:ln>
            <a:noFill/>
          </a:ln>
        </p:spPr>
        <p:txBody>
          <a:bodyPr wrap="square" lIns="91440" tIns="45720" rIns="91440" bIns="45720" rtlCol="0" anchor="t">
            <a:spAutoFit/>
          </a:bodyPr>
          <a:lstStyle/>
          <a:p>
            <a:pPr>
              <a:lnSpc>
                <a:spcPct val="100000"/>
              </a:lnSpc>
              <a:spcAft>
                <a:spcPts val="1000"/>
              </a:spcAft>
            </a:pPr>
            <a:r>
              <a:rPr lang="en-AU" sz="2800" noProof="0" dirty="0">
                <a:solidFill>
                  <a:srgbClr val="0E406A"/>
                </a:solidFill>
              </a:rPr>
              <a:t>NBCSP kits are preferred because:</a:t>
            </a:r>
          </a:p>
          <a:p>
            <a:pPr marL="342900" indent="-342900">
              <a:lnSpc>
                <a:spcPct val="100000"/>
              </a:lnSpc>
              <a:spcAft>
                <a:spcPts val="1000"/>
              </a:spcAft>
              <a:buFont typeface="Arial" panose="020B0604020202020204" pitchFamily="34" charset="0"/>
              <a:buChar char="•"/>
            </a:pPr>
            <a:r>
              <a:rPr lang="en-AU" sz="2800" noProof="0" dirty="0">
                <a:solidFill>
                  <a:srgbClr val="0E406A"/>
                </a:solidFill>
              </a:rPr>
              <a:t>Recording of results in NCSR</a:t>
            </a:r>
          </a:p>
          <a:p>
            <a:pPr marL="342900" indent="-342900">
              <a:lnSpc>
                <a:spcPct val="100000"/>
              </a:lnSpc>
              <a:spcAft>
                <a:spcPts val="1000"/>
              </a:spcAft>
              <a:buFont typeface="Arial" panose="020B0604020202020204" pitchFamily="34" charset="0"/>
              <a:buChar char="•"/>
            </a:pPr>
            <a:r>
              <a:rPr lang="en-AU" sz="2800" noProof="0" dirty="0">
                <a:solidFill>
                  <a:srgbClr val="0E406A"/>
                </a:solidFill>
              </a:rPr>
              <a:t>Automated reminders</a:t>
            </a:r>
          </a:p>
          <a:p>
            <a:pPr marL="342900" indent="-342900">
              <a:lnSpc>
                <a:spcPct val="100000"/>
              </a:lnSpc>
              <a:spcAft>
                <a:spcPts val="1000"/>
              </a:spcAft>
              <a:buFont typeface="Arial" panose="020B0604020202020204" pitchFamily="34" charset="0"/>
              <a:buChar char="•"/>
            </a:pPr>
            <a:r>
              <a:rPr lang="en-AU" sz="2800" noProof="0" dirty="0">
                <a:solidFill>
                  <a:srgbClr val="0E406A"/>
                </a:solidFill>
              </a:rPr>
              <a:t>Kits are mailed when screening is due</a:t>
            </a:r>
          </a:p>
          <a:p>
            <a:pPr marL="342900" indent="-342900">
              <a:spcAft>
                <a:spcPts val="1000"/>
              </a:spcAft>
              <a:buFont typeface="Arial" panose="020B0604020202020204" pitchFamily="34" charset="0"/>
              <a:buChar char="•"/>
            </a:pPr>
            <a:r>
              <a:rPr lang="en-AU" sz="2800" dirty="0">
                <a:solidFill>
                  <a:srgbClr val="0E406A"/>
                </a:solidFill>
                <a:ea typeface="+mn-lt"/>
                <a:cs typeface="+mn-lt"/>
              </a:rPr>
              <a:t>Simple – only 2 samples needed</a:t>
            </a:r>
          </a:p>
          <a:p>
            <a:pPr marL="342900" indent="-342900">
              <a:lnSpc>
                <a:spcPct val="100000"/>
              </a:lnSpc>
              <a:spcAft>
                <a:spcPts val="1000"/>
              </a:spcAft>
              <a:buFont typeface="Arial" panose="020B0604020202020204" pitchFamily="34" charset="0"/>
              <a:buChar char="•"/>
            </a:pPr>
            <a:r>
              <a:rPr lang="en-AU" sz="2800" noProof="0" dirty="0">
                <a:solidFill>
                  <a:srgbClr val="0E406A"/>
                </a:solidFill>
              </a:rPr>
              <a:t>Recall of patients – abnormal results</a:t>
            </a:r>
          </a:p>
          <a:p>
            <a:pPr marL="342900" indent="-342900">
              <a:spcAft>
                <a:spcPts val="1000"/>
              </a:spcAft>
              <a:buFont typeface="Arial" panose="020B0604020202020204" pitchFamily="34" charset="0"/>
              <a:buChar char="•"/>
            </a:pPr>
            <a:r>
              <a:rPr lang="en-AU" sz="2800" dirty="0">
                <a:solidFill>
                  <a:srgbClr val="0E406A"/>
                </a:solidFill>
                <a:ea typeface="+mn-lt"/>
                <a:cs typeface="+mn-lt"/>
              </a:rPr>
              <a:t>Long-term data collection</a:t>
            </a:r>
          </a:p>
          <a:p>
            <a:pPr>
              <a:spcAft>
                <a:spcPts val="1000"/>
              </a:spcAft>
            </a:pPr>
            <a:endParaRPr lang="en-AU" sz="400" noProof="0">
              <a:solidFill>
                <a:srgbClr val="0E406A"/>
              </a:solidFill>
            </a:endParaRPr>
          </a:p>
        </p:txBody>
      </p:sp>
      <p:sp>
        <p:nvSpPr>
          <p:cNvPr id="2" name="Title 3">
            <a:extLst>
              <a:ext uri="{FF2B5EF4-FFF2-40B4-BE49-F238E27FC236}">
                <a16:creationId xmlns:a16="http://schemas.microsoft.com/office/drawing/2014/main" id="{054E3480-12BF-280A-DF40-DCA0174A1928}"/>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dirty="0"/>
              <a:t>Why</a:t>
            </a:r>
            <a:r>
              <a:rPr lang="en-AU" noProof="0" dirty="0"/>
              <a:t> should NBCSP kits be used?</a:t>
            </a:r>
          </a:p>
        </p:txBody>
      </p:sp>
      <p:pic>
        <p:nvPicPr>
          <p:cNvPr id="5" name="Picture 4" descr="A syringe and a tube&#10;&#10;AI-generated content may be incorrect.">
            <a:extLst>
              <a:ext uri="{FF2B5EF4-FFF2-40B4-BE49-F238E27FC236}">
                <a16:creationId xmlns:a16="http://schemas.microsoft.com/office/drawing/2014/main" id="{773CC684-974B-F1A8-0B93-4EF1E8E91E46}"/>
              </a:ext>
            </a:extLst>
          </p:cNvPr>
          <p:cNvPicPr>
            <a:picLocks noChangeAspect="1"/>
          </p:cNvPicPr>
          <p:nvPr/>
        </p:nvPicPr>
        <p:blipFill>
          <a:blip r:embed="rId3"/>
          <a:srcRect l="9968" t="1" b="4283"/>
          <a:stretch>
            <a:fillRect/>
          </a:stretch>
        </p:blipFill>
        <p:spPr>
          <a:xfrm>
            <a:off x="10021591" y="1724025"/>
            <a:ext cx="3602334" cy="36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519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F0F8ED-0CB5-D99F-F8E2-939E520CBFBA}"/>
              </a:ext>
            </a:extLst>
          </p:cNvPr>
          <p:cNvSpPr/>
          <p:nvPr/>
        </p:nvSpPr>
        <p:spPr>
          <a:xfrm rot="10800000">
            <a:off x="7941600" y="0"/>
            <a:ext cx="6688800" cy="6757200"/>
          </a:xfrm>
          <a:prstGeom prst="rect">
            <a:avLst/>
          </a:prstGeom>
          <a:gradFill flip="none" rotWithShape="1">
            <a:gsLst>
              <a:gs pos="0">
                <a:srgbClr val="188DB8"/>
              </a:gs>
              <a:gs pos="100000">
                <a:srgbClr val="2D7FA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1">
            <a:extLst>
              <a:ext uri="{FF2B5EF4-FFF2-40B4-BE49-F238E27FC236}">
                <a16:creationId xmlns:a16="http://schemas.microsoft.com/office/drawing/2014/main" id="{7F20F7D8-A8F9-FBC8-0BEB-315D0DC4F550}"/>
              </a:ext>
            </a:extLst>
          </p:cNvPr>
          <p:cNvSpPr/>
          <p:nvPr/>
        </p:nvSpPr>
        <p:spPr>
          <a:xfrm>
            <a:off x="743069" y="820420"/>
            <a:ext cx="6284264" cy="1684496"/>
          </a:xfrm>
          <a:prstGeom prst="rect">
            <a:avLst/>
          </a:prstGeom>
          <a:noFill/>
          <a:ln/>
        </p:spPr>
        <p:txBody>
          <a:bodyPr wrap="square" lIns="0" tIns="0" rIns="0" bIns="0" rtlCol="0" anchor="t"/>
          <a:lstStyle/>
          <a:p>
            <a:pPr marL="0" indent="0">
              <a:buNone/>
            </a:pPr>
            <a:r>
              <a:rPr lang="en-AU" sz="4400" noProof="0">
                <a:solidFill>
                  <a:schemeClr val="bg1"/>
                </a:solidFill>
                <a:latin typeface="Museo Slab 900"/>
                <a:ea typeface="Inter Bold"/>
                <a:cs typeface="Inter Bold" pitchFamily="34" charset="-120"/>
              </a:rPr>
              <a:t>Lifting the lid on participation: </a:t>
            </a:r>
            <a:r>
              <a:rPr lang="en-AU" sz="4400" noProof="0">
                <a:solidFill>
                  <a:srgbClr val="0E406A"/>
                </a:solidFill>
                <a:latin typeface="Museo Slab 900"/>
                <a:ea typeface="Inter Bold"/>
                <a:cs typeface="Inter Bold" pitchFamily="34" charset="-120"/>
              </a:rPr>
              <a:t>conducting effective audits to improve National Bowel Cancer Screening Program uptake </a:t>
            </a:r>
            <a:endParaRPr lang="en-AU" sz="4400" noProof="0">
              <a:solidFill>
                <a:srgbClr val="0E406A"/>
              </a:solidFill>
              <a:latin typeface="Museo Slab 900"/>
              <a:ea typeface="Inter Bold"/>
            </a:endParaRPr>
          </a:p>
        </p:txBody>
      </p:sp>
      <p:cxnSp>
        <p:nvCxnSpPr>
          <p:cNvPr id="4" name="Straight Connector 3">
            <a:extLst>
              <a:ext uri="{FF2B5EF4-FFF2-40B4-BE49-F238E27FC236}">
                <a16:creationId xmlns:a16="http://schemas.microsoft.com/office/drawing/2014/main" id="{90CEE144-AAFB-503F-5812-9FD3F6AAACCB}"/>
              </a:ext>
            </a:extLst>
          </p:cNvPr>
          <p:cNvCxnSpPr>
            <a:cxnSpLocks/>
          </p:cNvCxnSpPr>
          <p:nvPr/>
        </p:nvCxnSpPr>
        <p:spPr>
          <a:xfrm>
            <a:off x="743069" y="5807851"/>
            <a:ext cx="5354853" cy="0"/>
          </a:xfrm>
          <a:prstGeom prst="line">
            <a:avLst/>
          </a:prstGeom>
          <a:ln w="57150">
            <a:solidFill>
              <a:srgbClr val="DD390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5EBE69-55C3-7EAA-B513-86B10D083C10}"/>
              </a:ext>
            </a:extLst>
          </p:cNvPr>
          <p:cNvPicPr>
            <a:picLocks noChangeAspect="1"/>
          </p:cNvPicPr>
          <p:nvPr/>
        </p:nvPicPr>
        <p:blipFill>
          <a:blip r:embed="rId3"/>
          <a:stretch>
            <a:fillRect/>
          </a:stretch>
        </p:blipFill>
        <p:spPr>
          <a:xfrm>
            <a:off x="8242313" y="1875033"/>
            <a:ext cx="6026835" cy="4479533"/>
          </a:xfrm>
          <a:prstGeom prst="rect">
            <a:avLst/>
          </a:prstGeom>
          <a:ln>
            <a:solidFill>
              <a:srgbClr val="0E406A"/>
            </a:solidFill>
          </a:ln>
        </p:spPr>
      </p:pic>
    </p:spTree>
    <p:extLst>
      <p:ext uri="{BB962C8B-B14F-4D97-AF65-F5344CB8AC3E}">
        <p14:creationId xmlns:p14="http://schemas.microsoft.com/office/powerpoint/2010/main" val="326318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5303E-A24E-72B3-4BC8-251E1122E73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70B1B23-B711-6FA4-B1FB-4485A65E9197}"/>
              </a:ext>
            </a:extLst>
          </p:cNvPr>
          <p:cNvSpPr txBox="1"/>
          <p:nvPr/>
        </p:nvSpPr>
        <p:spPr>
          <a:xfrm>
            <a:off x="1075486" y="2003346"/>
            <a:ext cx="12796611" cy="4555093"/>
          </a:xfrm>
          <a:prstGeom prst="rect">
            <a:avLst/>
          </a:prstGeom>
          <a:noFill/>
          <a:ln>
            <a:noFill/>
          </a:ln>
        </p:spPr>
        <p:txBody>
          <a:bodyPr wrap="square" lIns="91440" tIns="45720" rIns="91440" bIns="45720" rtlCol="0" anchor="t">
            <a:spAutoFit/>
          </a:bodyPr>
          <a:lstStyle/>
          <a:p>
            <a:pPr marL="285750" indent="-285750">
              <a:spcAft>
                <a:spcPts val="1000"/>
              </a:spcAft>
              <a:buFont typeface="Arial" panose="020B0604020202020204" pitchFamily="34" charset="0"/>
              <a:buChar char="•"/>
            </a:pPr>
            <a:r>
              <a:rPr lang="en-AU" sz="2400" noProof="0" dirty="0">
                <a:solidFill>
                  <a:srgbClr val="0E406A"/>
                </a:solidFill>
              </a:rPr>
              <a:t>Specificity and sensitivity </a:t>
            </a:r>
            <a:r>
              <a:rPr lang="en-AU" sz="2400" dirty="0">
                <a:solidFill>
                  <a:srgbClr val="0E406A"/>
                </a:solidFill>
              </a:rPr>
              <a:t>of NBCSP kits is</a:t>
            </a:r>
            <a:r>
              <a:rPr lang="en-AU" sz="2400" noProof="0" dirty="0">
                <a:solidFill>
                  <a:srgbClr val="0E406A"/>
                </a:solidFill>
              </a:rPr>
              <a:t> standardised </a:t>
            </a:r>
            <a:r>
              <a:rPr lang="en-AU" sz="2400" dirty="0">
                <a:solidFill>
                  <a:srgbClr val="0E406A"/>
                </a:solidFill>
              </a:rPr>
              <a:t>and evidence-based</a:t>
            </a:r>
            <a:endParaRPr lang="en-AU" sz="2400" noProof="0" dirty="0">
              <a:solidFill>
                <a:srgbClr val="0E406A"/>
              </a:solidFill>
            </a:endParaRPr>
          </a:p>
          <a:p>
            <a:pPr marL="285750" indent="-285750">
              <a:spcAft>
                <a:spcPts val="1000"/>
              </a:spcAft>
              <a:buFont typeface="Arial" panose="020B0604020202020204" pitchFamily="34" charset="0"/>
              <a:buChar char="•"/>
            </a:pPr>
            <a:r>
              <a:rPr lang="en-AU" sz="2400" noProof="0" dirty="0">
                <a:solidFill>
                  <a:srgbClr val="0E406A"/>
                </a:solidFill>
              </a:rPr>
              <a:t>The number of tubes and positivity threshold are the same for each test kit (2)</a:t>
            </a:r>
          </a:p>
          <a:p>
            <a:pPr marL="285750" indent="-285750">
              <a:lnSpc>
                <a:spcPct val="100000"/>
              </a:lnSpc>
              <a:spcAft>
                <a:spcPts val="1000"/>
              </a:spcAft>
              <a:buFont typeface="Arial" panose="020B0604020202020204" pitchFamily="34" charset="0"/>
              <a:buChar char="•"/>
            </a:pPr>
            <a:r>
              <a:rPr lang="en-AU" sz="2400" noProof="0" dirty="0">
                <a:solidFill>
                  <a:srgbClr val="0E406A"/>
                </a:solidFill>
              </a:rPr>
              <a:t>All Program tests are analysed in three labs</a:t>
            </a:r>
          </a:p>
          <a:p>
            <a:pPr marL="285750" indent="-285750">
              <a:spcAft>
                <a:spcPts val="1000"/>
              </a:spcAft>
              <a:buFont typeface="Arial" panose="020B0604020202020204" pitchFamily="34" charset="0"/>
              <a:buChar char="•"/>
            </a:pPr>
            <a:r>
              <a:rPr lang="en-AU" sz="2400" noProof="0" dirty="0">
                <a:solidFill>
                  <a:srgbClr val="0E406A"/>
                </a:solidFill>
              </a:rPr>
              <a:t>A positive FOBT follow up service is funded by the Program; additional follow-up provided by GPs</a:t>
            </a:r>
          </a:p>
          <a:p>
            <a:pPr marL="285750" indent="-285750">
              <a:lnSpc>
                <a:spcPct val="100000"/>
              </a:lnSpc>
              <a:spcAft>
                <a:spcPts val="1000"/>
              </a:spcAft>
              <a:buFont typeface="Arial" panose="020B0604020202020204" pitchFamily="34" charset="0"/>
              <a:buChar char="•"/>
            </a:pPr>
            <a:r>
              <a:rPr lang="en-AU" sz="2400" noProof="0" dirty="0">
                <a:solidFill>
                  <a:srgbClr val="0E406A"/>
                </a:solidFill>
              </a:rPr>
              <a:t>All iFOBT test results are automatically provided to the NCSR</a:t>
            </a:r>
          </a:p>
          <a:p>
            <a:pPr marL="742950" lvl="1" indent="-285750">
              <a:spcAft>
                <a:spcPts val="1000"/>
              </a:spcAft>
              <a:buFont typeface="Courier New" panose="020B0604020202020204" pitchFamily="34" charset="0"/>
              <a:buChar char="o"/>
            </a:pPr>
            <a:r>
              <a:rPr lang="en-AU" sz="2400" dirty="0">
                <a:solidFill>
                  <a:srgbClr val="0E406A"/>
                </a:solidFill>
                <a:ea typeface="+mn-lt"/>
                <a:cs typeface="+mn-lt"/>
              </a:rPr>
              <a:t>Positive</a:t>
            </a:r>
            <a:r>
              <a:rPr lang="en-AU" sz="2400" noProof="0" dirty="0">
                <a:solidFill>
                  <a:srgbClr val="0E406A"/>
                </a:solidFill>
                <a:ea typeface="+mn-lt"/>
                <a:cs typeface="+mn-lt"/>
              </a:rPr>
              <a:t> test result</a:t>
            </a:r>
            <a:r>
              <a:rPr lang="en-AU" sz="2400" dirty="0">
                <a:solidFill>
                  <a:srgbClr val="0E406A"/>
                </a:solidFill>
                <a:ea typeface="+mn-lt"/>
                <a:cs typeface="+mn-lt"/>
              </a:rPr>
              <a:t>:</a:t>
            </a:r>
            <a:r>
              <a:rPr lang="en-AU" sz="2400" noProof="0" dirty="0">
                <a:solidFill>
                  <a:srgbClr val="0E406A"/>
                </a:solidFill>
                <a:ea typeface="+mn-lt"/>
                <a:cs typeface="+mn-lt"/>
              </a:rPr>
              <a:t> </a:t>
            </a:r>
            <a:r>
              <a:rPr lang="en-AU" sz="2400" dirty="0">
                <a:solidFill>
                  <a:srgbClr val="0E406A"/>
                </a:solidFill>
                <a:ea typeface="+mn-lt"/>
                <a:cs typeface="+mn-lt"/>
              </a:rPr>
              <a:t>refer for</a:t>
            </a:r>
            <a:r>
              <a:rPr lang="en-AU" sz="2400" noProof="0" dirty="0">
                <a:solidFill>
                  <a:srgbClr val="0E406A"/>
                </a:solidFill>
                <a:ea typeface="+mn-lt"/>
                <a:cs typeface="+mn-lt"/>
              </a:rPr>
              <a:t> colonoscopy, with results provided to the NCSR – ensures people on the correct screening pathway</a:t>
            </a:r>
          </a:p>
          <a:p>
            <a:pPr marL="742950" lvl="1" indent="-285750">
              <a:spcAft>
                <a:spcPts val="1000"/>
              </a:spcAft>
              <a:buFont typeface="Courier New" panose="020B0604020202020204" pitchFamily="34" charset="0"/>
              <a:buChar char="o"/>
            </a:pPr>
            <a:r>
              <a:rPr lang="en-AU" sz="2400" b="1" dirty="0">
                <a:solidFill>
                  <a:srgbClr val="0E406A"/>
                </a:solidFill>
                <a:ea typeface="+mn-lt"/>
                <a:cs typeface="+mn-lt"/>
              </a:rPr>
              <a:t>iFOBT results from private pathology kits are not included in </a:t>
            </a:r>
            <a:br>
              <a:rPr lang="en-AU" sz="2400" b="1" dirty="0">
                <a:ea typeface="+mn-lt"/>
                <a:cs typeface="+mn-lt"/>
              </a:rPr>
            </a:br>
            <a:r>
              <a:rPr lang="en-AU" sz="2400" b="1" dirty="0">
                <a:solidFill>
                  <a:srgbClr val="0E406A"/>
                </a:solidFill>
                <a:ea typeface="+mn-lt"/>
                <a:cs typeface="+mn-lt"/>
              </a:rPr>
              <a:t>population screening records held by the NCSR.</a:t>
            </a:r>
            <a:endParaRPr lang="en-AU" sz="2400" dirty="0">
              <a:solidFill>
                <a:srgbClr val="0E406A"/>
              </a:solidFill>
              <a:ea typeface="+mn-lt"/>
              <a:cs typeface="+mn-lt"/>
            </a:endParaRPr>
          </a:p>
        </p:txBody>
      </p:sp>
      <p:sp>
        <p:nvSpPr>
          <p:cNvPr id="2" name="Title 3">
            <a:extLst>
              <a:ext uri="{FF2B5EF4-FFF2-40B4-BE49-F238E27FC236}">
                <a16:creationId xmlns:a16="http://schemas.microsoft.com/office/drawing/2014/main" id="{C3B200E6-8303-90DD-D196-F3BC12CDD7BC}"/>
              </a:ext>
            </a:extLst>
          </p:cNvPr>
          <p:cNvSpPr txBox="1">
            <a:spLocks/>
          </p:cNvSpPr>
          <p:nvPr/>
        </p:nvSpPr>
        <p:spPr>
          <a:xfrm>
            <a:off x="1075486" y="1064525"/>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dirty="0">
                <a:ea typeface="+mj-lt"/>
                <a:cs typeface="+mj-lt"/>
              </a:rPr>
              <a:t>Why should </a:t>
            </a:r>
            <a:r>
              <a:rPr lang="en-AU" noProof="0" dirty="0">
                <a:ea typeface="+mj-lt"/>
                <a:cs typeface="+mj-lt"/>
              </a:rPr>
              <a:t>NBCSP </a:t>
            </a:r>
            <a:r>
              <a:rPr lang="en-AU" dirty="0">
                <a:ea typeface="+mj-lt"/>
                <a:cs typeface="+mj-lt"/>
              </a:rPr>
              <a:t>kits be used?</a:t>
            </a:r>
            <a:endParaRPr lang="en-AU" dirty="0">
              <a:solidFill>
                <a:srgbClr val="000000"/>
              </a:solidFill>
              <a:ea typeface="+mj-lt"/>
              <a:cs typeface="+mj-lt"/>
            </a:endParaRPr>
          </a:p>
          <a:p>
            <a:endParaRPr lang="en-AU" noProof="0" dirty="0"/>
          </a:p>
        </p:txBody>
      </p:sp>
    </p:spTree>
    <p:extLst>
      <p:ext uri="{BB962C8B-B14F-4D97-AF65-F5344CB8AC3E}">
        <p14:creationId xmlns:p14="http://schemas.microsoft.com/office/powerpoint/2010/main" val="425190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5D7B4-7A5D-B7B1-E1DE-0F7F3DD0744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412D9D1-FFE7-4DBD-FBC0-3892FFC3C15F}"/>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When can private pathology kits be used?</a:t>
            </a:r>
          </a:p>
        </p:txBody>
      </p:sp>
      <p:sp>
        <p:nvSpPr>
          <p:cNvPr id="3" name="TextBox 2">
            <a:extLst>
              <a:ext uri="{FF2B5EF4-FFF2-40B4-BE49-F238E27FC236}">
                <a16:creationId xmlns:a16="http://schemas.microsoft.com/office/drawing/2014/main" id="{9F5ACAC8-CF91-957F-188E-D64B65DB45B4}"/>
              </a:ext>
            </a:extLst>
          </p:cNvPr>
          <p:cNvSpPr txBox="1"/>
          <p:nvPr/>
        </p:nvSpPr>
        <p:spPr>
          <a:xfrm>
            <a:off x="1006474" y="2026800"/>
            <a:ext cx="12617449" cy="2380139"/>
          </a:xfrm>
          <a:prstGeom prst="rect">
            <a:avLst/>
          </a:prstGeom>
          <a:noFill/>
          <a:ln>
            <a:noFill/>
          </a:ln>
        </p:spPr>
        <p:txBody>
          <a:bodyPr wrap="square" lIns="91440" tIns="45720" rIns="91440" bIns="45720" rtlCol="0" anchor="t">
            <a:spAutoFit/>
          </a:bodyPr>
          <a:lstStyle/>
          <a:p>
            <a:pPr marL="285750" indent="-285750">
              <a:lnSpc>
                <a:spcPct val="100000"/>
              </a:lnSpc>
              <a:spcAft>
                <a:spcPts val="1000"/>
              </a:spcAft>
              <a:buFont typeface="Arial" panose="020B0604020202020204" pitchFamily="34" charset="0"/>
              <a:buChar char="•"/>
            </a:pPr>
            <a:r>
              <a:rPr lang="en-AU" sz="2200" noProof="0">
                <a:solidFill>
                  <a:srgbClr val="0E406A"/>
                </a:solidFill>
              </a:rPr>
              <a:t>For screening patients aged 40 to 44 or 75 to 84, where clinically appropriate. </a:t>
            </a:r>
            <a:br>
              <a:rPr lang="en-AU" sz="2200" noProof="0">
                <a:solidFill>
                  <a:srgbClr val="0E406A"/>
                </a:solidFill>
              </a:rPr>
            </a:br>
            <a:endParaRPr lang="en-AU" sz="2200" noProof="0">
              <a:solidFill>
                <a:srgbClr val="0E406A"/>
              </a:solidFill>
            </a:endParaRPr>
          </a:p>
          <a:p>
            <a:pPr marL="285750" indent="-285750">
              <a:lnSpc>
                <a:spcPct val="100000"/>
              </a:lnSpc>
              <a:spcAft>
                <a:spcPts val="1000"/>
              </a:spcAft>
              <a:buFont typeface="Arial" panose="020B0604020202020204" pitchFamily="34" charset="0"/>
              <a:buChar char="•"/>
            </a:pPr>
            <a:r>
              <a:rPr lang="en-AU" sz="2200" noProof="0">
                <a:solidFill>
                  <a:srgbClr val="0E406A"/>
                </a:solidFill>
              </a:rPr>
              <a:t>For screening patients aged 40-84 who do not hold a green Medicare card.</a:t>
            </a:r>
            <a:br>
              <a:rPr lang="en-AU" sz="2200" noProof="0">
                <a:solidFill>
                  <a:srgbClr val="0E406A"/>
                </a:solidFill>
              </a:rPr>
            </a:br>
            <a:endParaRPr lang="en-AU" sz="2200" noProof="0">
              <a:solidFill>
                <a:srgbClr val="0E406A"/>
              </a:solidFill>
            </a:endParaRPr>
          </a:p>
          <a:p>
            <a:pPr marL="285750" indent="-285750">
              <a:lnSpc>
                <a:spcPct val="100000"/>
              </a:lnSpc>
              <a:spcAft>
                <a:spcPts val="1000"/>
              </a:spcAft>
              <a:buFont typeface="Arial" panose="020B0604020202020204" pitchFamily="34" charset="0"/>
              <a:buChar char="•"/>
            </a:pPr>
            <a:r>
              <a:rPr lang="en-AU" sz="2200" noProof="0">
                <a:solidFill>
                  <a:srgbClr val="0E406A"/>
                </a:solidFill>
              </a:rPr>
              <a:t>For diagnostic purposes and as a risk stratification tool for patients who are symptomatic or at moderate or high risk of colorectal cancer. </a:t>
            </a:r>
          </a:p>
        </p:txBody>
      </p:sp>
    </p:spTree>
    <p:extLst>
      <p:ext uri="{BB962C8B-B14F-4D97-AF65-F5344CB8AC3E}">
        <p14:creationId xmlns:p14="http://schemas.microsoft.com/office/powerpoint/2010/main" val="2677583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9B25C-7CD1-F7DA-B35B-EEF3A687D28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6E5354-4DA4-10C1-42B0-48A7CC52B435}"/>
              </a:ext>
            </a:extLst>
          </p:cNvPr>
          <p:cNvSpPr txBox="1"/>
          <p:nvPr/>
        </p:nvSpPr>
        <p:spPr>
          <a:xfrm>
            <a:off x="3824072" y="2229350"/>
            <a:ext cx="895063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dirty="0">
                <a:solidFill>
                  <a:schemeClr val="bg1"/>
                </a:solidFill>
                <a:latin typeface="+mj-lt"/>
              </a:rPr>
              <a:t>Tip 2: Integrate your practice software with the NCSR</a:t>
            </a:r>
          </a:p>
        </p:txBody>
      </p:sp>
      <p:pic>
        <p:nvPicPr>
          <p:cNvPr id="4" name="Picture 3" descr="A white arrow on a black background&#10;&#10;AI-generated content may be incorrect.">
            <a:extLst>
              <a:ext uri="{FF2B5EF4-FFF2-40B4-BE49-F238E27FC236}">
                <a16:creationId xmlns:a16="http://schemas.microsoft.com/office/drawing/2014/main" id="{E8EAC6A5-7D07-C72E-E5E0-0290E53F65EA}"/>
              </a:ext>
            </a:extLst>
          </p:cNvPr>
          <p:cNvPicPr>
            <a:picLocks noChangeAspect="1"/>
          </p:cNvPicPr>
          <p:nvPr/>
        </p:nvPicPr>
        <p:blipFill>
          <a:blip r:embed="rId3"/>
          <a:stretch>
            <a:fillRect/>
          </a:stretch>
        </p:blipFill>
        <p:spPr>
          <a:xfrm>
            <a:off x="2744073" y="2229350"/>
            <a:ext cx="1080000" cy="1080000"/>
          </a:xfrm>
          <a:prstGeom prst="rect">
            <a:avLst/>
          </a:prstGeom>
        </p:spPr>
      </p:pic>
    </p:spTree>
    <p:extLst>
      <p:ext uri="{BB962C8B-B14F-4D97-AF65-F5344CB8AC3E}">
        <p14:creationId xmlns:p14="http://schemas.microsoft.com/office/powerpoint/2010/main" val="3020641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B85C3-B83F-B488-9A9F-2E471847A1B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8A92D52-2F8D-98A5-9C01-2B300135BFF7}"/>
              </a:ext>
            </a:extLst>
          </p:cNvPr>
          <p:cNvSpPr txBox="1"/>
          <p:nvPr/>
        </p:nvSpPr>
        <p:spPr>
          <a:xfrm>
            <a:off x="1006474" y="1724025"/>
            <a:ext cx="9524891" cy="4247317"/>
          </a:xfrm>
          <a:prstGeom prst="rect">
            <a:avLst/>
          </a:prstGeom>
          <a:noFill/>
          <a:ln>
            <a:noFill/>
          </a:ln>
        </p:spPr>
        <p:txBody>
          <a:bodyPr wrap="square" lIns="91440" tIns="45720" rIns="91440" bIns="45720" rtlCol="0" anchor="t">
            <a:spAutoFit/>
          </a:bodyPr>
          <a:lstStyle/>
          <a:p>
            <a:pPr marL="285750" indent="-285750">
              <a:lnSpc>
                <a:spcPct val="100000"/>
              </a:lnSpc>
              <a:spcAft>
                <a:spcPts val="1000"/>
              </a:spcAft>
              <a:buFont typeface="Arial" panose="020B0604020202020204" pitchFamily="34" charset="0"/>
              <a:buChar char="•"/>
            </a:pPr>
            <a:r>
              <a:rPr lang="en-AU" sz="2200" noProof="0" dirty="0">
                <a:solidFill>
                  <a:schemeClr val="bg1"/>
                </a:solidFill>
              </a:rPr>
              <a:t>Single electronic record for Australia’s bowel, cervical and lung screening programs</a:t>
            </a:r>
          </a:p>
          <a:p>
            <a:pPr marL="742950" lvl="1" indent="-285750">
              <a:spcAft>
                <a:spcPts val="1000"/>
              </a:spcAft>
              <a:buFont typeface="Courier New" panose="020B0604020202020204" pitchFamily="34" charset="0"/>
              <a:buChar char="o"/>
            </a:pPr>
            <a:r>
              <a:rPr lang="en-AU" sz="2200" noProof="0" dirty="0">
                <a:solidFill>
                  <a:schemeClr val="bg1"/>
                </a:solidFill>
              </a:rPr>
              <a:t>Accessible regardless of patient location</a:t>
            </a:r>
          </a:p>
          <a:p>
            <a:pPr marL="285750" indent="-285750">
              <a:spcAft>
                <a:spcPts val="1000"/>
              </a:spcAft>
              <a:buFont typeface="Arial" panose="020B0604020202020204" pitchFamily="34" charset="0"/>
              <a:buChar char="•"/>
            </a:pPr>
            <a:r>
              <a:rPr lang="en-AU" sz="2200" noProof="0" dirty="0">
                <a:solidFill>
                  <a:schemeClr val="bg1"/>
                </a:solidFill>
              </a:rPr>
              <a:t>Does not include breast cancer screening program (State/Territory-based)</a:t>
            </a:r>
          </a:p>
          <a:p>
            <a:pPr marL="285750" indent="-285750">
              <a:spcAft>
                <a:spcPts val="1000"/>
              </a:spcAft>
              <a:buFont typeface="Arial" panose="020B0604020202020204" pitchFamily="34" charset="0"/>
              <a:buChar char="•"/>
            </a:pPr>
            <a:r>
              <a:rPr lang="en-AU" sz="2200" noProof="0" dirty="0">
                <a:solidFill>
                  <a:schemeClr val="bg1"/>
                </a:solidFill>
              </a:rPr>
              <a:t>Multiple ways to interact with the NCSR: viewing results/documents, reporting, updating mailing address</a:t>
            </a:r>
          </a:p>
          <a:p>
            <a:pPr marL="285750" indent="-285750">
              <a:lnSpc>
                <a:spcPct val="100000"/>
              </a:lnSpc>
              <a:spcAft>
                <a:spcPts val="1000"/>
              </a:spcAft>
              <a:buFont typeface="Arial" panose="020B0604020202020204" pitchFamily="34" charset="0"/>
              <a:buChar char="•"/>
            </a:pPr>
            <a:r>
              <a:rPr lang="en-AU" sz="2200" noProof="0" dirty="0">
                <a:solidFill>
                  <a:schemeClr val="bg1"/>
                </a:solidFill>
              </a:rPr>
              <a:t>Healthcare Provider Portal: Accessed via PRODA</a:t>
            </a:r>
          </a:p>
          <a:p>
            <a:pPr marL="742950" lvl="1" indent="-285750">
              <a:spcAft>
                <a:spcPts val="1000"/>
              </a:spcAft>
              <a:buFont typeface="Courier New" panose="020B0604020202020204" pitchFamily="34" charset="0"/>
              <a:buChar char="o"/>
            </a:pPr>
            <a:r>
              <a:rPr lang="en-AU" sz="2200" noProof="0" dirty="0">
                <a:solidFill>
                  <a:schemeClr val="bg1"/>
                </a:solidFill>
              </a:rPr>
              <a:t>Delegate access</a:t>
            </a:r>
            <a:r>
              <a:rPr lang="en-AU" sz="2200" dirty="0">
                <a:solidFill>
                  <a:schemeClr val="bg1"/>
                </a:solidFill>
              </a:rPr>
              <a:t> to practice staff</a:t>
            </a:r>
            <a:endParaRPr lang="en-AU" sz="2200" noProof="0" dirty="0">
              <a:solidFill>
                <a:schemeClr val="bg1"/>
              </a:solidFill>
            </a:endParaRPr>
          </a:p>
          <a:p>
            <a:pPr marL="285750" indent="-285750">
              <a:lnSpc>
                <a:spcPct val="100000"/>
              </a:lnSpc>
              <a:spcAft>
                <a:spcPts val="1000"/>
              </a:spcAft>
              <a:buFont typeface="Arial" panose="020B0604020202020204" pitchFamily="34" charset="0"/>
              <a:buChar char="•"/>
            </a:pPr>
            <a:r>
              <a:rPr lang="en-AU" sz="2200" noProof="0" dirty="0">
                <a:solidFill>
                  <a:schemeClr val="bg1"/>
                </a:solidFill>
              </a:rPr>
              <a:t>Clinical Software Integration – Best Practice, Medical Director, Communicare, MMEx</a:t>
            </a:r>
          </a:p>
        </p:txBody>
      </p:sp>
      <p:sp>
        <p:nvSpPr>
          <p:cNvPr id="7" name="Title 3">
            <a:extLst>
              <a:ext uri="{FF2B5EF4-FFF2-40B4-BE49-F238E27FC236}">
                <a16:creationId xmlns:a16="http://schemas.microsoft.com/office/drawing/2014/main" id="{5B51229F-B561-79B8-3F15-F257B60C9A98}"/>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solidFill>
                  <a:schemeClr val="bg1"/>
                </a:solidFill>
              </a:rPr>
              <a:t>The National Cancer Screening Register (NCSR)</a:t>
            </a:r>
          </a:p>
        </p:txBody>
      </p:sp>
      <p:pic>
        <p:nvPicPr>
          <p:cNvPr id="9" name="Picture 8" descr="A blue and yellow text on a white background&#10;&#10;AI-generated content may be incorrect.">
            <a:extLst>
              <a:ext uri="{FF2B5EF4-FFF2-40B4-BE49-F238E27FC236}">
                <a16:creationId xmlns:a16="http://schemas.microsoft.com/office/drawing/2014/main" id="{A7EB7A38-BBE4-8D40-E99C-2D28B55AD3F9}"/>
              </a:ext>
            </a:extLst>
          </p:cNvPr>
          <p:cNvPicPr>
            <a:picLocks noChangeAspect="1"/>
          </p:cNvPicPr>
          <p:nvPr/>
        </p:nvPicPr>
        <p:blipFill>
          <a:blip r:embed="rId3"/>
          <a:stretch>
            <a:fillRect/>
          </a:stretch>
        </p:blipFill>
        <p:spPr>
          <a:xfrm>
            <a:off x="11103925" y="1787089"/>
            <a:ext cx="2520000" cy="2520000"/>
          </a:xfrm>
          <a:prstGeom prst="rect">
            <a:avLst/>
          </a:prstGeom>
        </p:spPr>
      </p:pic>
    </p:spTree>
    <p:extLst>
      <p:ext uri="{BB962C8B-B14F-4D97-AF65-F5344CB8AC3E}">
        <p14:creationId xmlns:p14="http://schemas.microsoft.com/office/powerpoint/2010/main" val="424980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FAB1-C2AD-7660-C1FC-2710CE6E63C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18B6521-7F64-2517-5915-4FBC3E04760F}"/>
              </a:ext>
            </a:extLst>
          </p:cNvPr>
          <p:cNvSpPr txBox="1"/>
          <p:nvPr/>
        </p:nvSpPr>
        <p:spPr>
          <a:xfrm>
            <a:off x="1006475" y="2159452"/>
            <a:ext cx="12617450" cy="4503797"/>
          </a:xfrm>
          <a:prstGeom prst="rect">
            <a:avLst/>
          </a:prstGeom>
          <a:noFill/>
          <a:ln>
            <a:noFill/>
          </a:ln>
        </p:spPr>
        <p:txBody>
          <a:bodyPr wrap="square" lIns="91440" tIns="45720" rIns="91440" bIns="45720" rtlCol="0" anchor="t">
            <a:spAutoFit/>
          </a:bodyPr>
          <a:lstStyle/>
          <a:p>
            <a:pPr>
              <a:lnSpc>
                <a:spcPct val="100000"/>
              </a:lnSpc>
              <a:spcAft>
                <a:spcPts val="1000"/>
              </a:spcAft>
            </a:pPr>
            <a:r>
              <a:rPr lang="en-AU" sz="2200" b="1" noProof="0">
                <a:solidFill>
                  <a:srgbClr val="0E406A"/>
                </a:solidFill>
              </a:rPr>
              <a:t>Program compliance</a:t>
            </a:r>
          </a:p>
          <a:p>
            <a:pPr marL="285750" indent="-285750">
              <a:lnSpc>
                <a:spcPct val="100000"/>
              </a:lnSpc>
              <a:spcAft>
                <a:spcPts val="1000"/>
              </a:spcAft>
              <a:buFont typeface="Arial" panose="020B0604020202020204" pitchFamily="34" charset="0"/>
              <a:buChar char="•"/>
            </a:pPr>
            <a:r>
              <a:rPr lang="en-AU" sz="2200" noProof="0">
                <a:solidFill>
                  <a:srgbClr val="0E406A"/>
                </a:solidFill>
              </a:rPr>
              <a:t>Follows the Australian Population Based Screening Framework and meets WHO </a:t>
            </a:r>
            <a:br>
              <a:rPr lang="en-AU" sz="2200" noProof="0">
                <a:solidFill>
                  <a:srgbClr val="0E406A"/>
                </a:solidFill>
              </a:rPr>
            </a:br>
            <a:r>
              <a:rPr lang="en-AU" sz="2200" noProof="0">
                <a:solidFill>
                  <a:srgbClr val="0E406A"/>
                </a:solidFill>
              </a:rPr>
              <a:t>criteria for cancer screening</a:t>
            </a:r>
          </a:p>
          <a:p>
            <a:pPr marL="285750" indent="-285750">
              <a:lnSpc>
                <a:spcPct val="100000"/>
              </a:lnSpc>
              <a:spcAft>
                <a:spcPts val="1000"/>
              </a:spcAft>
              <a:buFont typeface="Arial" panose="020B0604020202020204" pitchFamily="34" charset="0"/>
              <a:buChar char="•"/>
            </a:pPr>
            <a:endParaRPr lang="en-AU" sz="2200" noProof="0">
              <a:solidFill>
                <a:srgbClr val="0E406A"/>
              </a:solidFill>
            </a:endParaRPr>
          </a:p>
          <a:p>
            <a:pPr>
              <a:spcAft>
                <a:spcPts val="1000"/>
              </a:spcAft>
            </a:pPr>
            <a:r>
              <a:rPr lang="en-AU" sz="2200" b="1" noProof="0">
                <a:solidFill>
                  <a:srgbClr val="0E406A"/>
                </a:solidFill>
              </a:rPr>
              <a:t>Reasons for not holding non-NBCSP tests in the NCSR:</a:t>
            </a:r>
          </a:p>
          <a:p>
            <a:pPr marL="285750" indent="-285750">
              <a:spcAft>
                <a:spcPts val="1000"/>
              </a:spcAft>
              <a:buFont typeface="Arial" panose="020B0604020202020204" pitchFamily="34" charset="0"/>
              <a:buChar char="•"/>
            </a:pPr>
            <a:r>
              <a:rPr lang="en-AU" sz="2200" noProof="0">
                <a:solidFill>
                  <a:srgbClr val="0E406A"/>
                </a:solidFill>
              </a:rPr>
              <a:t>Used for symptomatic/non-screening purposes, not population screening</a:t>
            </a:r>
          </a:p>
          <a:p>
            <a:pPr marL="285750" indent="-285750">
              <a:lnSpc>
                <a:spcPct val="100000"/>
              </a:lnSpc>
              <a:spcAft>
                <a:spcPts val="1000"/>
              </a:spcAft>
              <a:buFont typeface="Arial" panose="020B0604020202020204" pitchFamily="34" charset="0"/>
              <a:buChar char="•"/>
            </a:pPr>
            <a:r>
              <a:rPr lang="en-AU" sz="2200" noProof="0">
                <a:solidFill>
                  <a:srgbClr val="0E406A"/>
                </a:solidFill>
              </a:rPr>
              <a:t>Tested at a range of labs with differing quality assurance processes</a:t>
            </a:r>
          </a:p>
          <a:p>
            <a:pPr marL="285750" indent="-285750">
              <a:lnSpc>
                <a:spcPct val="100000"/>
              </a:lnSpc>
              <a:spcAft>
                <a:spcPts val="1000"/>
              </a:spcAft>
              <a:buFont typeface="Arial" panose="020B0604020202020204" pitchFamily="34" charset="0"/>
              <a:buChar char="•"/>
            </a:pPr>
            <a:r>
              <a:rPr lang="en-AU" sz="2200" noProof="0">
                <a:solidFill>
                  <a:srgbClr val="0E406A"/>
                </a:solidFill>
              </a:rPr>
              <a:t>Inconsistent follow-up leading to mismatched clinical pathways</a:t>
            </a:r>
          </a:p>
          <a:p>
            <a:pPr marL="285750" indent="-285750">
              <a:lnSpc>
                <a:spcPct val="100000"/>
              </a:lnSpc>
              <a:spcAft>
                <a:spcPts val="1000"/>
              </a:spcAft>
              <a:buFont typeface="Arial" panose="020B0604020202020204" pitchFamily="34" charset="0"/>
              <a:buChar char="•"/>
            </a:pPr>
            <a:r>
              <a:rPr lang="en-AU" sz="2200" noProof="0">
                <a:solidFill>
                  <a:srgbClr val="0E406A"/>
                </a:solidFill>
              </a:rPr>
              <a:t>Non-standardised thresholds for ‘positive’ results making results hard to compare</a:t>
            </a:r>
          </a:p>
          <a:p>
            <a:pPr marL="285750" indent="-285750">
              <a:lnSpc>
                <a:spcPct val="100000"/>
              </a:lnSpc>
              <a:spcAft>
                <a:spcPts val="1000"/>
              </a:spcAft>
              <a:buFont typeface="Arial" panose="020B0604020202020204" pitchFamily="34" charset="0"/>
              <a:buChar char="•"/>
            </a:pPr>
            <a:r>
              <a:rPr lang="en-AU" sz="2200" noProof="0">
                <a:solidFill>
                  <a:srgbClr val="0E406A"/>
                </a:solidFill>
              </a:rPr>
              <a:t>Reporting difficulties due to incomplete or non-standardised data</a:t>
            </a:r>
          </a:p>
        </p:txBody>
      </p:sp>
      <p:sp>
        <p:nvSpPr>
          <p:cNvPr id="2" name="Title 3">
            <a:extLst>
              <a:ext uri="{FF2B5EF4-FFF2-40B4-BE49-F238E27FC236}">
                <a16:creationId xmlns:a16="http://schemas.microsoft.com/office/drawing/2014/main" id="{FB4DD695-202F-1C59-FFFF-03F04E680A79}"/>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dirty="0"/>
              <a:t>NCSR</a:t>
            </a:r>
            <a:r>
              <a:rPr lang="en-AU" noProof="0" dirty="0"/>
              <a:t> </a:t>
            </a:r>
            <a:r>
              <a:rPr lang="en-AU" dirty="0"/>
              <a:t>does not</a:t>
            </a:r>
            <a:r>
              <a:rPr lang="en-AU" noProof="0" dirty="0"/>
              <a:t> capture non-program issued kits</a:t>
            </a:r>
          </a:p>
          <a:p>
            <a:r>
              <a:rPr lang="en-AU" dirty="0"/>
              <a:t>Why?</a:t>
            </a:r>
          </a:p>
        </p:txBody>
      </p:sp>
    </p:spTree>
    <p:extLst>
      <p:ext uri="{BB962C8B-B14F-4D97-AF65-F5344CB8AC3E}">
        <p14:creationId xmlns:p14="http://schemas.microsoft.com/office/powerpoint/2010/main" val="423561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9B17BA-15FE-DDAC-47EC-4B35144D7EDC}"/>
              </a:ext>
            </a:extLst>
          </p:cNvPr>
          <p:cNvSpPr txBox="1"/>
          <p:nvPr/>
        </p:nvSpPr>
        <p:spPr>
          <a:xfrm>
            <a:off x="3824073" y="2229350"/>
            <a:ext cx="863686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dirty="0">
                <a:solidFill>
                  <a:schemeClr val="bg1"/>
                </a:solidFill>
                <a:latin typeface="+mj-lt"/>
              </a:rPr>
              <a:t>Tip 3: Bulk order kits via the alternative access model</a:t>
            </a:r>
          </a:p>
        </p:txBody>
      </p:sp>
      <p:pic>
        <p:nvPicPr>
          <p:cNvPr id="3" name="Picture 2" descr="A white arrow on a black background&#10;&#10;AI-generated content may be incorrect.">
            <a:extLst>
              <a:ext uri="{FF2B5EF4-FFF2-40B4-BE49-F238E27FC236}">
                <a16:creationId xmlns:a16="http://schemas.microsoft.com/office/drawing/2014/main" id="{AC0E4EC8-F943-EC28-CDEC-739D85431D20}"/>
              </a:ext>
            </a:extLst>
          </p:cNvPr>
          <p:cNvPicPr>
            <a:picLocks noChangeAspect="1"/>
          </p:cNvPicPr>
          <p:nvPr/>
        </p:nvPicPr>
        <p:blipFill>
          <a:blip r:embed="rId3"/>
          <a:stretch>
            <a:fillRect/>
          </a:stretch>
        </p:blipFill>
        <p:spPr>
          <a:xfrm>
            <a:off x="2744073" y="2229350"/>
            <a:ext cx="1080000" cy="1080000"/>
          </a:xfrm>
          <a:prstGeom prst="rect">
            <a:avLst/>
          </a:prstGeom>
        </p:spPr>
      </p:pic>
    </p:spTree>
    <p:extLst>
      <p:ext uri="{BB962C8B-B14F-4D97-AF65-F5344CB8AC3E}">
        <p14:creationId xmlns:p14="http://schemas.microsoft.com/office/powerpoint/2010/main" val="134544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BA6DE-06C4-F497-9F76-7B023D75D63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4C19652-92CD-6192-04C1-1BAC7EC5DAC9}"/>
              </a:ext>
            </a:extLst>
          </p:cNvPr>
          <p:cNvSpPr txBox="1"/>
          <p:nvPr/>
        </p:nvSpPr>
        <p:spPr>
          <a:xfrm>
            <a:off x="1006475" y="2159452"/>
            <a:ext cx="12798000" cy="2846933"/>
          </a:xfrm>
          <a:prstGeom prst="rect">
            <a:avLst/>
          </a:prstGeom>
          <a:noFill/>
          <a:ln>
            <a:noFill/>
          </a:ln>
        </p:spPr>
        <p:txBody>
          <a:bodyPr wrap="square" lIns="91440" tIns="45720" rIns="91440" bIns="45720" rtlCol="0" anchor="t">
            <a:spAutoFit/>
          </a:bodyPr>
          <a:lstStyle/>
          <a:p>
            <a:pPr marL="342900" indent="-342900">
              <a:lnSpc>
                <a:spcPct val="100000"/>
              </a:lnSpc>
              <a:spcAft>
                <a:spcPts val="1000"/>
              </a:spcAft>
              <a:buFont typeface="Arial" panose="020B0604020202020204" pitchFamily="34" charset="0"/>
              <a:buChar char="•"/>
            </a:pPr>
            <a:r>
              <a:rPr lang="en-AU" sz="2200" noProof="0">
                <a:solidFill>
                  <a:srgbClr val="0E406A"/>
                </a:solidFill>
              </a:rPr>
              <a:t>Menzies School of Health Research were funded by the Department of Health in 2015 to review and trial alternative ways of getting bowel cancer screening kits to Aboriginal and Torres Strait </a:t>
            </a:r>
            <a:r>
              <a:rPr lang="en-AU" sz="2200">
                <a:solidFill>
                  <a:srgbClr val="0E406A"/>
                </a:solidFill>
              </a:rPr>
              <a:t>Islander</a:t>
            </a:r>
            <a:r>
              <a:rPr lang="en-AU" sz="2200" noProof="0">
                <a:solidFill>
                  <a:srgbClr val="0E406A"/>
                </a:solidFill>
              </a:rPr>
              <a:t> people</a:t>
            </a:r>
          </a:p>
          <a:p>
            <a:pPr marL="342900" indent="-342900">
              <a:lnSpc>
                <a:spcPct val="100000"/>
              </a:lnSpc>
              <a:spcAft>
                <a:spcPts val="1000"/>
              </a:spcAft>
              <a:buFont typeface="Arial" panose="020B0604020202020204" pitchFamily="34" charset="0"/>
              <a:buChar char="•"/>
            </a:pPr>
            <a:r>
              <a:rPr lang="en-AU" sz="2200" noProof="0">
                <a:solidFill>
                  <a:srgbClr val="0E406A"/>
                </a:solidFill>
              </a:rPr>
              <a:t>The National Indigenous Bowel Screening Pilot (November 2018 – October 2019)</a:t>
            </a:r>
          </a:p>
          <a:p>
            <a:pPr marL="342900" indent="-342900">
              <a:lnSpc>
                <a:spcPct val="100000"/>
              </a:lnSpc>
              <a:spcAft>
                <a:spcPts val="1000"/>
              </a:spcAft>
              <a:buFont typeface="Arial" panose="020B0604020202020204" pitchFamily="34" charset="0"/>
              <a:buChar char="•"/>
            </a:pPr>
            <a:r>
              <a:rPr lang="en-AU" sz="2200" noProof="0">
                <a:solidFill>
                  <a:srgbClr val="0E406A"/>
                </a:solidFill>
              </a:rPr>
              <a:t>47 centres enrolled; 44 approved to distribute kits; 36 actively participated</a:t>
            </a:r>
          </a:p>
          <a:p>
            <a:pPr marL="342900" indent="-342900">
              <a:spcAft>
                <a:spcPts val="1000"/>
              </a:spcAft>
              <a:buFont typeface="Arial" panose="020B0604020202020204" pitchFamily="34" charset="0"/>
              <a:buChar char="•"/>
            </a:pPr>
            <a:r>
              <a:rPr lang="en-AU" sz="2200">
                <a:solidFill>
                  <a:srgbClr val="0E406A"/>
                </a:solidFill>
                <a:ea typeface="+mn-lt"/>
                <a:cs typeface="+mn-lt"/>
              </a:rPr>
              <a:t>&gt;1000 Indigenous adults aged 50-74 were identified (865 accepted a kit and 390 completed the kit)</a:t>
            </a:r>
          </a:p>
        </p:txBody>
      </p:sp>
      <p:sp>
        <p:nvSpPr>
          <p:cNvPr id="2" name="Title 3">
            <a:extLst>
              <a:ext uri="{FF2B5EF4-FFF2-40B4-BE49-F238E27FC236}">
                <a16:creationId xmlns:a16="http://schemas.microsoft.com/office/drawing/2014/main" id="{14D8262B-5CB5-B214-0615-6507473B039D}"/>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b="1" noProof="0"/>
              <a:t>Summary of the National Indigenous Bowel Screening Pilot</a:t>
            </a:r>
          </a:p>
        </p:txBody>
      </p:sp>
    </p:spTree>
    <p:extLst>
      <p:ext uri="{BB962C8B-B14F-4D97-AF65-F5344CB8AC3E}">
        <p14:creationId xmlns:p14="http://schemas.microsoft.com/office/powerpoint/2010/main" val="707413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CE253-3A04-507B-8E04-A3127A09287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D17493E-4CC3-0432-2850-C38AE5FBA5F1}"/>
              </a:ext>
            </a:extLst>
          </p:cNvPr>
          <p:cNvSpPr txBox="1"/>
          <p:nvPr/>
        </p:nvSpPr>
        <p:spPr>
          <a:xfrm>
            <a:off x="1006475" y="1724025"/>
            <a:ext cx="9712325" cy="3652282"/>
          </a:xfrm>
          <a:prstGeom prst="rect">
            <a:avLst/>
          </a:prstGeom>
          <a:noFill/>
          <a:ln>
            <a:noFill/>
          </a:ln>
        </p:spPr>
        <p:txBody>
          <a:bodyPr wrap="square" lIns="91440" tIns="45720" rIns="91440" bIns="45720" rtlCol="0" anchor="t">
            <a:spAutoFit/>
          </a:bodyPr>
          <a:lstStyle/>
          <a:p>
            <a:pPr marL="285750" indent="-285750">
              <a:lnSpc>
                <a:spcPct val="100000"/>
              </a:lnSpc>
              <a:spcAft>
                <a:spcPts val="1000"/>
              </a:spcAft>
              <a:buFont typeface="Arial" panose="020B0604020202020204" pitchFamily="34" charset="0"/>
              <a:buChar char="•"/>
            </a:pPr>
            <a:r>
              <a:rPr lang="en-AU" sz="2200" noProof="0">
                <a:solidFill>
                  <a:schemeClr val="bg1"/>
                </a:solidFill>
              </a:rPr>
              <a:t>Screening participation rates with the Pilot (39.8%) versus the usual mail-out model (23.3%), similar rate to non-Indigenous Australians (40.6%)</a:t>
            </a:r>
          </a:p>
          <a:p>
            <a:pPr marL="285750" indent="-285750">
              <a:lnSpc>
                <a:spcPct val="100000"/>
              </a:lnSpc>
              <a:spcAft>
                <a:spcPts val="1000"/>
              </a:spcAft>
              <a:buFont typeface="Arial" panose="020B0604020202020204" pitchFamily="34" charset="0"/>
              <a:buChar char="•"/>
            </a:pPr>
            <a:r>
              <a:rPr lang="en-AU" sz="2200" noProof="0">
                <a:solidFill>
                  <a:schemeClr val="bg1"/>
                </a:solidFill>
              </a:rPr>
              <a:t>Biggest increase in participation was seen in Indigenous men</a:t>
            </a:r>
          </a:p>
          <a:p>
            <a:pPr marL="285750" indent="-285750">
              <a:spcAft>
                <a:spcPts val="1000"/>
              </a:spcAft>
              <a:buFont typeface="Arial" panose="020B0604020202020204" pitchFamily="34" charset="0"/>
              <a:buChar char="•"/>
            </a:pPr>
            <a:r>
              <a:rPr lang="en-AU" sz="2200" noProof="0">
                <a:solidFill>
                  <a:schemeClr val="bg1"/>
                </a:solidFill>
              </a:rPr>
              <a:t>Prompt kit return compared to the usual mail-out model: 13 days compared to 34 days </a:t>
            </a:r>
          </a:p>
          <a:p>
            <a:pPr marL="285750" indent="-285750">
              <a:lnSpc>
                <a:spcPct val="100000"/>
              </a:lnSpc>
              <a:spcAft>
                <a:spcPts val="1000"/>
              </a:spcAft>
              <a:buFont typeface="Arial" panose="020B0604020202020204" pitchFamily="34" charset="0"/>
              <a:buChar char="•"/>
            </a:pPr>
            <a:r>
              <a:rPr lang="en-AU" sz="2200" noProof="0">
                <a:solidFill>
                  <a:schemeClr val="bg1"/>
                </a:solidFill>
              </a:rPr>
              <a:t>Greater reach into under screened populations, including low SES/remote areas</a:t>
            </a:r>
          </a:p>
          <a:p>
            <a:pPr marL="285750" indent="-285750">
              <a:lnSpc>
                <a:spcPct val="100000"/>
              </a:lnSpc>
              <a:spcAft>
                <a:spcPts val="1000"/>
              </a:spcAft>
              <a:buFont typeface="Arial" panose="020B0604020202020204" pitchFamily="34" charset="0"/>
              <a:buChar char="•"/>
            </a:pPr>
            <a:r>
              <a:rPr lang="en-AU" sz="2200" noProof="0">
                <a:solidFill>
                  <a:schemeClr val="bg1"/>
                </a:solidFill>
              </a:rPr>
              <a:t>Healthcare provider endorsement and direct access to the </a:t>
            </a:r>
            <a:r>
              <a:rPr lang="en-AU" sz="2200" noProof="0" err="1">
                <a:solidFill>
                  <a:schemeClr val="bg1"/>
                </a:solidFill>
              </a:rPr>
              <a:t>iFOBT</a:t>
            </a:r>
            <a:r>
              <a:rPr lang="en-AU" sz="2200" noProof="0">
                <a:solidFill>
                  <a:schemeClr val="bg1"/>
                </a:solidFill>
              </a:rPr>
              <a:t> kit helped improve participation rates</a:t>
            </a:r>
          </a:p>
        </p:txBody>
      </p:sp>
      <p:sp>
        <p:nvSpPr>
          <p:cNvPr id="7" name="Title 3">
            <a:extLst>
              <a:ext uri="{FF2B5EF4-FFF2-40B4-BE49-F238E27FC236}">
                <a16:creationId xmlns:a16="http://schemas.microsoft.com/office/drawing/2014/main" id="{7301CC87-618F-126E-8200-07B3963A6FFB}"/>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solidFill>
                  <a:schemeClr val="bg1"/>
                </a:solidFill>
              </a:rPr>
              <a:t>Pilot key findings</a:t>
            </a:r>
          </a:p>
        </p:txBody>
      </p:sp>
      <p:pic>
        <p:nvPicPr>
          <p:cNvPr id="2" name="Picture 1">
            <a:extLst>
              <a:ext uri="{FF2B5EF4-FFF2-40B4-BE49-F238E27FC236}">
                <a16:creationId xmlns:a16="http://schemas.microsoft.com/office/drawing/2014/main" id="{277E0437-65AC-1634-18B0-D88AA6EE52C5}"/>
              </a:ext>
            </a:extLst>
          </p:cNvPr>
          <p:cNvPicPr>
            <a:picLocks noChangeAspect="1"/>
          </p:cNvPicPr>
          <p:nvPr/>
        </p:nvPicPr>
        <p:blipFill>
          <a:blip r:embed="rId3"/>
          <a:stretch>
            <a:fillRect/>
          </a:stretch>
        </p:blipFill>
        <p:spPr>
          <a:xfrm>
            <a:off x="11103925" y="1793373"/>
            <a:ext cx="2520000" cy="3582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5287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C3BB-07C3-5FBA-6F8D-C912A762251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A99E759-7C81-3C49-C085-C135D51B58F8}"/>
              </a:ext>
            </a:extLst>
          </p:cNvPr>
          <p:cNvSpPr txBox="1"/>
          <p:nvPr/>
        </p:nvSpPr>
        <p:spPr>
          <a:xfrm>
            <a:off x="1006475" y="2314800"/>
            <a:ext cx="8480425" cy="4119076"/>
          </a:xfrm>
          <a:prstGeom prst="rect">
            <a:avLst/>
          </a:prstGeom>
          <a:noFill/>
          <a:ln>
            <a:noFill/>
          </a:ln>
        </p:spPr>
        <p:txBody>
          <a:bodyPr wrap="square" lIns="91440" tIns="45720" rIns="91440" bIns="45720" rtlCol="0" anchor="t">
            <a:spAutoFit/>
          </a:bodyPr>
          <a:lstStyle/>
          <a:p>
            <a:pPr marL="342900" indent="-342900">
              <a:lnSpc>
                <a:spcPct val="100000"/>
              </a:lnSpc>
              <a:spcAft>
                <a:spcPts val="1000"/>
              </a:spcAft>
              <a:buFont typeface="Arial" panose="020B0604020202020204" pitchFamily="34" charset="0"/>
              <a:buChar char="•"/>
            </a:pPr>
            <a:r>
              <a:rPr lang="en-AU" sz="2200" noProof="0" dirty="0">
                <a:solidFill>
                  <a:srgbClr val="0E406A"/>
                </a:solidFill>
              </a:rPr>
              <a:t>Talking with a healthcare provider can be key to people deciding to do iFOBT</a:t>
            </a:r>
          </a:p>
          <a:p>
            <a:pPr marL="342900" indent="-342900">
              <a:spcAft>
                <a:spcPts val="1000"/>
              </a:spcAft>
              <a:buFont typeface="Arial" panose="020B0604020202020204" pitchFamily="34" charset="0"/>
              <a:buChar char="•"/>
            </a:pPr>
            <a:r>
              <a:rPr lang="en-AU" sz="2200" noProof="0" dirty="0">
                <a:solidFill>
                  <a:srgbClr val="0E406A"/>
                </a:solidFill>
              </a:rPr>
              <a:t>Involves supplying a kit directly from the clinic – must print off a Participant details form to accompany the kit</a:t>
            </a:r>
          </a:p>
          <a:p>
            <a:pPr marL="342900" indent="-342900">
              <a:spcAft>
                <a:spcPts val="1000"/>
              </a:spcAft>
              <a:buFont typeface="Arial" panose="020B0604020202020204" pitchFamily="34" charset="0"/>
              <a:buChar char="•"/>
            </a:pPr>
            <a:r>
              <a:rPr lang="en-AU" sz="2200" dirty="0">
                <a:solidFill>
                  <a:srgbClr val="0E406A"/>
                </a:solidFill>
              </a:rPr>
              <a:t>Bulk order kits – in batches of 10</a:t>
            </a:r>
          </a:p>
          <a:p>
            <a:pPr marL="342900" indent="-342900">
              <a:lnSpc>
                <a:spcPct val="100000"/>
              </a:lnSpc>
              <a:spcAft>
                <a:spcPts val="1000"/>
              </a:spcAft>
              <a:buFont typeface="Arial" panose="020B0604020202020204" pitchFamily="34" charset="0"/>
              <a:buChar char="•"/>
            </a:pPr>
            <a:r>
              <a:rPr lang="en-AU" sz="2200" noProof="0" dirty="0">
                <a:solidFill>
                  <a:srgbClr val="0E406A"/>
                </a:solidFill>
              </a:rPr>
              <a:t>Beneficial when targeting cohorts with low screening rates/priority populations</a:t>
            </a:r>
          </a:p>
          <a:p>
            <a:pPr marL="342900" indent="-342900">
              <a:lnSpc>
                <a:spcPct val="100000"/>
              </a:lnSpc>
              <a:spcAft>
                <a:spcPts val="1000"/>
              </a:spcAft>
              <a:buFont typeface="Arial" panose="020B0604020202020204" pitchFamily="34" charset="0"/>
              <a:buChar char="•"/>
            </a:pPr>
            <a:r>
              <a:rPr lang="en-AU" sz="2200" noProof="0" dirty="0">
                <a:solidFill>
                  <a:srgbClr val="0E406A"/>
                </a:solidFill>
              </a:rPr>
              <a:t>Provides opportunities for demonstrating the simplicity of the kit</a:t>
            </a:r>
          </a:p>
          <a:p>
            <a:pPr marL="342900" indent="-342900">
              <a:lnSpc>
                <a:spcPct val="100000"/>
              </a:lnSpc>
              <a:spcAft>
                <a:spcPts val="1000"/>
              </a:spcAft>
              <a:buFont typeface="Arial" panose="020B0604020202020204" pitchFamily="34" charset="0"/>
              <a:buChar char="•"/>
            </a:pPr>
            <a:r>
              <a:rPr lang="en-AU" sz="2200" noProof="0" dirty="0">
                <a:solidFill>
                  <a:srgbClr val="0E406A"/>
                </a:solidFill>
              </a:rPr>
              <a:t>Assisting people to complete the participant test kit documentation</a:t>
            </a:r>
          </a:p>
        </p:txBody>
      </p:sp>
      <p:sp>
        <p:nvSpPr>
          <p:cNvPr id="2" name="Title 3">
            <a:extLst>
              <a:ext uri="{FF2B5EF4-FFF2-40B4-BE49-F238E27FC236}">
                <a16:creationId xmlns:a16="http://schemas.microsoft.com/office/drawing/2014/main" id="{D7F708E6-E743-7C39-E917-E6967AE5179C}"/>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b="1" noProof="0"/>
              <a:t>The alternative access to kits model – now widely available</a:t>
            </a:r>
          </a:p>
        </p:txBody>
      </p:sp>
      <p:pic>
        <p:nvPicPr>
          <p:cNvPr id="4" name="Picture 3" descr="A hand holding a blue and white test kit&#10;&#10;AI-generated content may be incorrect.">
            <a:extLst>
              <a:ext uri="{FF2B5EF4-FFF2-40B4-BE49-F238E27FC236}">
                <a16:creationId xmlns:a16="http://schemas.microsoft.com/office/drawing/2014/main" id="{0C0B4048-9700-9574-D400-E5C9D958ED17}"/>
              </a:ext>
            </a:extLst>
          </p:cNvPr>
          <p:cNvPicPr>
            <a:picLocks noChangeAspect="1"/>
          </p:cNvPicPr>
          <p:nvPr/>
        </p:nvPicPr>
        <p:blipFill>
          <a:blip r:embed="rId3"/>
          <a:stretch>
            <a:fillRect/>
          </a:stretch>
        </p:blipFill>
        <p:spPr>
          <a:xfrm>
            <a:off x="10023925" y="2314800"/>
            <a:ext cx="3600000" cy="36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644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9BFD-A91A-403C-0A02-8F38A5F6397D}"/>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7111A0D-8E2A-A3EC-F9AE-A7B9EB37BAF6}"/>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dirty="0"/>
              <a:t>Summary - Tips</a:t>
            </a:r>
            <a:r>
              <a:rPr lang="en-AU" noProof="0" dirty="0"/>
              <a:t> for implementing NBCSP processes </a:t>
            </a:r>
          </a:p>
        </p:txBody>
      </p:sp>
      <p:sp>
        <p:nvSpPr>
          <p:cNvPr id="3" name="TextBox 2">
            <a:extLst>
              <a:ext uri="{FF2B5EF4-FFF2-40B4-BE49-F238E27FC236}">
                <a16:creationId xmlns:a16="http://schemas.microsoft.com/office/drawing/2014/main" id="{990024B0-AD26-EC7E-ACFE-04F5DFF34688}"/>
              </a:ext>
            </a:extLst>
          </p:cNvPr>
          <p:cNvSpPr txBox="1"/>
          <p:nvPr/>
        </p:nvSpPr>
        <p:spPr>
          <a:xfrm>
            <a:off x="1006475" y="2159452"/>
            <a:ext cx="12617450" cy="4165243"/>
          </a:xfrm>
          <a:prstGeom prst="rect">
            <a:avLst/>
          </a:prstGeom>
          <a:noFill/>
          <a:ln>
            <a:noFill/>
          </a:ln>
        </p:spPr>
        <p:txBody>
          <a:bodyPr wrap="square" lIns="91440" tIns="45720" rIns="91440" bIns="45720" rtlCol="0" anchor="t">
            <a:spAutoFit/>
          </a:bodyPr>
          <a:lstStyle/>
          <a:p>
            <a:pPr marL="457200" indent="-457200">
              <a:lnSpc>
                <a:spcPct val="100000"/>
              </a:lnSpc>
              <a:spcAft>
                <a:spcPts val="1000"/>
              </a:spcAft>
              <a:buAutoNum type="arabicPeriod"/>
            </a:pPr>
            <a:r>
              <a:rPr lang="en-AU" sz="2200" noProof="0">
                <a:solidFill>
                  <a:srgbClr val="0E406A"/>
                </a:solidFill>
              </a:rPr>
              <a:t>Set up NCSR clinical software integration (practice manager)</a:t>
            </a:r>
          </a:p>
          <a:p>
            <a:pPr marL="457200" indent="-457200">
              <a:lnSpc>
                <a:spcPct val="100000"/>
              </a:lnSpc>
              <a:spcAft>
                <a:spcPts val="1000"/>
              </a:spcAft>
              <a:buAutoNum type="arabicPeriod"/>
            </a:pPr>
            <a:r>
              <a:rPr lang="en-AU" sz="2200" noProof="0">
                <a:solidFill>
                  <a:srgbClr val="0E406A"/>
                </a:solidFill>
              </a:rPr>
              <a:t>Set up delegate access (e.g. practice nurse, practice manager, admin staff) with the NCSR to:</a:t>
            </a:r>
          </a:p>
          <a:p>
            <a:pPr marL="800100" lvl="1" indent="-342900">
              <a:spcAft>
                <a:spcPts val="1000"/>
              </a:spcAft>
              <a:buFont typeface="Arial" panose="020B0604020202020204" pitchFamily="34" charset="0"/>
              <a:buChar char="•"/>
            </a:pPr>
            <a:r>
              <a:rPr lang="en-AU" sz="2200" noProof="0">
                <a:solidFill>
                  <a:srgbClr val="0E406A"/>
                </a:solidFill>
              </a:rPr>
              <a:t>Bulk order kits</a:t>
            </a:r>
          </a:p>
          <a:p>
            <a:pPr marL="800100" lvl="1" indent="-342900">
              <a:spcAft>
                <a:spcPts val="1000"/>
              </a:spcAft>
              <a:buFont typeface="Arial" panose="020B0604020202020204" pitchFamily="34" charset="0"/>
              <a:buChar char="•"/>
            </a:pPr>
            <a:r>
              <a:rPr lang="en-AU" sz="2200" noProof="0">
                <a:solidFill>
                  <a:srgbClr val="0E406A"/>
                </a:solidFill>
              </a:rPr>
              <a:t>Issue kits to eligible participants</a:t>
            </a:r>
          </a:p>
          <a:p>
            <a:pPr marL="457200" indent="-457200">
              <a:spcAft>
                <a:spcPts val="1000"/>
              </a:spcAft>
              <a:buFont typeface="+mj-lt"/>
              <a:buAutoNum type="arabicPeriod"/>
            </a:pPr>
            <a:r>
              <a:rPr lang="en-AU" sz="2200" noProof="0">
                <a:solidFill>
                  <a:srgbClr val="0E406A"/>
                </a:solidFill>
              </a:rPr>
              <a:t>Check your patient's address listed on the NCSR</a:t>
            </a:r>
          </a:p>
          <a:p>
            <a:pPr>
              <a:lnSpc>
                <a:spcPct val="100000"/>
              </a:lnSpc>
              <a:spcAft>
                <a:spcPts val="1000"/>
              </a:spcAft>
            </a:pPr>
            <a:endParaRPr lang="en-AU" sz="2200" noProof="0">
              <a:solidFill>
                <a:srgbClr val="0E406A"/>
              </a:solidFill>
            </a:endParaRPr>
          </a:p>
          <a:p>
            <a:pPr>
              <a:lnSpc>
                <a:spcPct val="100000"/>
              </a:lnSpc>
              <a:spcAft>
                <a:spcPts val="1000"/>
              </a:spcAft>
            </a:pPr>
            <a:r>
              <a:rPr lang="en-AU" sz="2200" b="1" noProof="0">
                <a:solidFill>
                  <a:srgbClr val="0E406A"/>
                </a:solidFill>
              </a:rPr>
              <a:t>Want more information or need help?</a:t>
            </a:r>
          </a:p>
          <a:p>
            <a:pPr marL="342900" indent="-342900">
              <a:lnSpc>
                <a:spcPct val="100000"/>
              </a:lnSpc>
              <a:spcAft>
                <a:spcPts val="1000"/>
              </a:spcAft>
              <a:buFont typeface="Arial" panose="020B0604020202020204" pitchFamily="34" charset="0"/>
              <a:buChar char="•"/>
            </a:pPr>
            <a:r>
              <a:rPr lang="en-AU" sz="2200" noProof="0">
                <a:solidFill>
                  <a:srgbClr val="0E406A"/>
                </a:solidFill>
              </a:rPr>
              <a:t>Visit </a:t>
            </a:r>
            <a:r>
              <a:rPr lang="en-AU" sz="2200" u="sng" noProof="0">
                <a:solidFill>
                  <a:srgbClr val="0E406A"/>
                </a:solidFill>
              </a:rPr>
              <a:t>www.ncsr.gov.au</a:t>
            </a:r>
            <a:r>
              <a:rPr lang="en-AU" sz="2200" noProof="0">
                <a:solidFill>
                  <a:srgbClr val="0E406A"/>
                </a:solidFill>
              </a:rPr>
              <a:t> or</a:t>
            </a:r>
          </a:p>
          <a:p>
            <a:pPr marL="342900" indent="-342900">
              <a:lnSpc>
                <a:spcPct val="100000"/>
              </a:lnSpc>
              <a:spcAft>
                <a:spcPts val="1000"/>
              </a:spcAft>
              <a:buFont typeface="Arial" panose="020B0604020202020204" pitchFamily="34" charset="0"/>
              <a:buChar char="•"/>
            </a:pPr>
            <a:r>
              <a:rPr lang="en-AU" sz="2200" noProof="0">
                <a:solidFill>
                  <a:srgbClr val="0E406A"/>
                </a:solidFill>
              </a:rPr>
              <a:t>Call the contact centre on 1800 627 701</a:t>
            </a:r>
          </a:p>
        </p:txBody>
      </p:sp>
    </p:spTree>
    <p:extLst>
      <p:ext uri="{BB962C8B-B14F-4D97-AF65-F5344CB8AC3E}">
        <p14:creationId xmlns:p14="http://schemas.microsoft.com/office/powerpoint/2010/main" val="171979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514EAA3-831B-E88C-22FD-06FE1989961F}"/>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solidFill>
                  <a:schemeClr val="bg1"/>
                </a:solidFill>
              </a:rPr>
              <a:t>Acknowledgement of Country</a:t>
            </a:r>
          </a:p>
        </p:txBody>
      </p:sp>
      <p:sp>
        <p:nvSpPr>
          <p:cNvPr id="3" name="TextBox 2">
            <a:extLst>
              <a:ext uri="{FF2B5EF4-FFF2-40B4-BE49-F238E27FC236}">
                <a16:creationId xmlns:a16="http://schemas.microsoft.com/office/drawing/2014/main" id="{832378CC-3190-4CEA-B7BC-381FAC5E38BA}"/>
              </a:ext>
            </a:extLst>
          </p:cNvPr>
          <p:cNvSpPr txBox="1"/>
          <p:nvPr/>
        </p:nvSpPr>
        <p:spPr>
          <a:xfrm>
            <a:off x="1006475" y="1724025"/>
            <a:ext cx="5641068" cy="2800767"/>
          </a:xfrm>
          <a:prstGeom prst="rect">
            <a:avLst/>
          </a:prstGeom>
          <a:noFill/>
          <a:ln>
            <a:noFill/>
          </a:ln>
        </p:spPr>
        <p:txBody>
          <a:bodyPr wrap="square" rtlCol="0">
            <a:spAutoFit/>
          </a:bodyPr>
          <a:lstStyle/>
          <a:p>
            <a:pPr>
              <a:lnSpc>
                <a:spcPct val="100000"/>
              </a:lnSpc>
              <a:spcAft>
                <a:spcPts val="1000"/>
              </a:spcAft>
            </a:pPr>
            <a:r>
              <a:rPr lang="en-AU" sz="2200" noProof="0">
                <a:solidFill>
                  <a:schemeClr val="bg1"/>
                </a:solidFill>
              </a:rPr>
              <a:t>GPEx and the Department of Health, Disability and Ageing acknowledges the Traditional Owners and Custodians of Country on which we are meeting today, and their continuing connection to land, sea and community. We pay our respects to them and their cultures, and to Elders both past and present.</a:t>
            </a:r>
          </a:p>
        </p:txBody>
      </p:sp>
    </p:spTree>
    <p:extLst>
      <p:ext uri="{BB962C8B-B14F-4D97-AF65-F5344CB8AC3E}">
        <p14:creationId xmlns:p14="http://schemas.microsoft.com/office/powerpoint/2010/main" val="169608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375ED-9E75-62A5-699A-CD7D09C16E6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262055C-8A10-2A39-D0B0-71C680A25049}"/>
              </a:ext>
            </a:extLst>
          </p:cNvPr>
          <p:cNvSpPr txBox="1">
            <a:spLocks/>
          </p:cNvSpPr>
          <p:nvPr/>
        </p:nvSpPr>
        <p:spPr>
          <a:xfrm>
            <a:off x="1006475" y="2905125"/>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sz="6000" noProof="0">
                <a:solidFill>
                  <a:schemeClr val="bg1"/>
                </a:solidFill>
              </a:rPr>
              <a:t>Q&amp;A</a:t>
            </a:r>
          </a:p>
        </p:txBody>
      </p:sp>
    </p:spTree>
    <p:extLst>
      <p:ext uri="{BB962C8B-B14F-4D97-AF65-F5344CB8AC3E}">
        <p14:creationId xmlns:p14="http://schemas.microsoft.com/office/powerpoint/2010/main" val="382857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736CB7-95EE-A532-C6BF-18D1C41B1D6E}"/>
              </a:ext>
            </a:extLst>
          </p:cNvPr>
          <p:cNvSpPr txBox="1"/>
          <p:nvPr/>
        </p:nvSpPr>
        <p:spPr>
          <a:xfrm>
            <a:off x="4068513" y="2094805"/>
            <a:ext cx="863047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latin typeface="+mj-lt"/>
              </a:rPr>
              <a:t>Brainstorm:</a:t>
            </a:r>
          </a:p>
          <a:p>
            <a:r>
              <a:rPr lang="en-US" sz="4000">
                <a:solidFill>
                  <a:schemeClr val="bg1"/>
                </a:solidFill>
                <a:latin typeface="+mj-lt"/>
              </a:rPr>
              <a:t>Which subgroups of the population are less likely to participate in bowel cancer screening?</a:t>
            </a:r>
          </a:p>
        </p:txBody>
      </p:sp>
      <p:pic>
        <p:nvPicPr>
          <p:cNvPr id="6" name="Picture 5" descr="A white outline of a brain&#10;&#10;AI-generated content may be incorrect.">
            <a:extLst>
              <a:ext uri="{FF2B5EF4-FFF2-40B4-BE49-F238E27FC236}">
                <a16:creationId xmlns:a16="http://schemas.microsoft.com/office/drawing/2014/main" id="{52317626-5AAC-B10C-8C2C-A06DD967BBCB}"/>
              </a:ext>
            </a:extLst>
          </p:cNvPr>
          <p:cNvPicPr>
            <a:picLocks noChangeAspect="1"/>
          </p:cNvPicPr>
          <p:nvPr/>
        </p:nvPicPr>
        <p:blipFill>
          <a:blip r:embed="rId3"/>
          <a:stretch>
            <a:fillRect/>
          </a:stretch>
        </p:blipFill>
        <p:spPr>
          <a:xfrm>
            <a:off x="1931411" y="2094805"/>
            <a:ext cx="1440000" cy="1440000"/>
          </a:xfrm>
          <a:prstGeom prst="rect">
            <a:avLst/>
          </a:prstGeom>
        </p:spPr>
      </p:pic>
    </p:spTree>
    <p:extLst>
      <p:ext uri="{BB962C8B-B14F-4D97-AF65-F5344CB8AC3E}">
        <p14:creationId xmlns:p14="http://schemas.microsoft.com/office/powerpoint/2010/main" val="2731845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1C7FC-A864-9DBD-9BE2-782D6ACA8E5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DED1AA5-92BF-B48B-8F65-2D5758FF0065}"/>
              </a:ext>
            </a:extLst>
          </p:cNvPr>
          <p:cNvSpPr txBox="1"/>
          <p:nvPr/>
        </p:nvSpPr>
        <p:spPr>
          <a:xfrm>
            <a:off x="1006475" y="1724025"/>
            <a:ext cx="8185150" cy="3103414"/>
          </a:xfrm>
          <a:prstGeom prst="rect">
            <a:avLst/>
          </a:prstGeom>
          <a:noFill/>
          <a:ln>
            <a:noFill/>
          </a:ln>
        </p:spPr>
        <p:txBody>
          <a:bodyPr wrap="square" rtlCol="0">
            <a:spAutoFit/>
          </a:bodyPr>
          <a:lstStyle/>
          <a:p>
            <a:pPr marL="285750" indent="-285750">
              <a:lnSpc>
                <a:spcPct val="100000"/>
              </a:lnSpc>
              <a:spcAft>
                <a:spcPts val="1000"/>
              </a:spcAft>
              <a:buFont typeface="Arial" panose="020B0604020202020204" pitchFamily="34" charset="0"/>
              <a:buChar char="•"/>
            </a:pPr>
            <a:r>
              <a:rPr lang="en-AU" sz="2200" noProof="0">
                <a:solidFill>
                  <a:srgbClr val="0E406A"/>
                </a:solidFill>
              </a:rPr>
              <a:t>First Nations people</a:t>
            </a:r>
          </a:p>
          <a:p>
            <a:pPr marL="285750" indent="-285750">
              <a:lnSpc>
                <a:spcPct val="100000"/>
              </a:lnSpc>
              <a:spcAft>
                <a:spcPts val="1000"/>
              </a:spcAft>
              <a:buFont typeface="Arial" panose="020B0604020202020204" pitchFamily="34" charset="0"/>
              <a:buChar char="•"/>
            </a:pPr>
            <a:r>
              <a:rPr lang="en-AU" sz="2200" noProof="0">
                <a:solidFill>
                  <a:srgbClr val="0E406A"/>
                </a:solidFill>
              </a:rPr>
              <a:t>People with a disability</a:t>
            </a:r>
          </a:p>
          <a:p>
            <a:pPr marL="285750" indent="-285750">
              <a:lnSpc>
                <a:spcPct val="100000"/>
              </a:lnSpc>
              <a:spcAft>
                <a:spcPts val="1000"/>
              </a:spcAft>
              <a:buFont typeface="Arial" panose="020B0604020202020204" pitchFamily="34" charset="0"/>
              <a:buChar char="•"/>
            </a:pPr>
            <a:r>
              <a:rPr lang="en-AU" sz="2200" noProof="0">
                <a:solidFill>
                  <a:srgbClr val="0E406A"/>
                </a:solidFill>
              </a:rPr>
              <a:t>CALD populations</a:t>
            </a:r>
          </a:p>
          <a:p>
            <a:pPr marL="285750" indent="-285750">
              <a:lnSpc>
                <a:spcPct val="100000"/>
              </a:lnSpc>
              <a:spcAft>
                <a:spcPts val="1000"/>
              </a:spcAft>
              <a:buFont typeface="Arial" panose="020B0604020202020204" pitchFamily="34" charset="0"/>
              <a:buChar char="•"/>
            </a:pPr>
            <a:r>
              <a:rPr lang="en-AU" sz="2200" noProof="0">
                <a:solidFill>
                  <a:srgbClr val="0E406A"/>
                </a:solidFill>
              </a:rPr>
              <a:t>Rural and remote</a:t>
            </a:r>
          </a:p>
          <a:p>
            <a:pPr marL="285750" indent="-285750">
              <a:lnSpc>
                <a:spcPct val="100000"/>
              </a:lnSpc>
              <a:spcAft>
                <a:spcPts val="1000"/>
              </a:spcAft>
              <a:buFont typeface="Arial" panose="020B0604020202020204" pitchFamily="34" charset="0"/>
              <a:buChar char="•"/>
            </a:pPr>
            <a:r>
              <a:rPr lang="en-AU" sz="2200" noProof="0">
                <a:solidFill>
                  <a:srgbClr val="0E406A"/>
                </a:solidFill>
              </a:rPr>
              <a:t>Men aged 50-60</a:t>
            </a:r>
          </a:p>
          <a:p>
            <a:pPr marL="285750" indent="-285750">
              <a:lnSpc>
                <a:spcPct val="100000"/>
              </a:lnSpc>
              <a:spcAft>
                <a:spcPts val="1000"/>
              </a:spcAft>
              <a:buFont typeface="Arial" panose="020B0604020202020204" pitchFamily="34" charset="0"/>
              <a:buChar char="•"/>
            </a:pPr>
            <a:r>
              <a:rPr lang="en-AU" sz="2200" noProof="0">
                <a:solidFill>
                  <a:srgbClr val="0E406A"/>
                </a:solidFill>
              </a:rPr>
              <a:t>Refusers, naïve people - </a:t>
            </a:r>
            <a:r>
              <a:rPr lang="en-US" sz="2200">
                <a:solidFill>
                  <a:srgbClr val="0E406A"/>
                </a:solidFill>
              </a:rPr>
              <a:t>that is people who just don’t want to do the screening test or think that they don’t need to do it</a:t>
            </a:r>
            <a:r>
              <a:rPr lang="en-AU" sz="2200" noProof="0">
                <a:solidFill>
                  <a:srgbClr val="0E406A"/>
                </a:solidFill>
              </a:rPr>
              <a:t> </a:t>
            </a:r>
          </a:p>
        </p:txBody>
      </p:sp>
      <p:sp>
        <p:nvSpPr>
          <p:cNvPr id="2" name="Title 3">
            <a:extLst>
              <a:ext uri="{FF2B5EF4-FFF2-40B4-BE49-F238E27FC236}">
                <a16:creationId xmlns:a16="http://schemas.microsoft.com/office/drawing/2014/main" id="{C5682F96-D784-9A04-CB18-4B6081E445C5}"/>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Under screened population groups</a:t>
            </a:r>
          </a:p>
        </p:txBody>
      </p:sp>
      <p:pic>
        <p:nvPicPr>
          <p:cNvPr id="4" name="Picture 3" descr="A puzzle pieces in different colors&#10;&#10;AI-generated content may be incorrect.">
            <a:extLst>
              <a:ext uri="{FF2B5EF4-FFF2-40B4-BE49-F238E27FC236}">
                <a16:creationId xmlns:a16="http://schemas.microsoft.com/office/drawing/2014/main" id="{9175B243-9F67-37B7-21E9-0C9F5FADF88F}"/>
              </a:ext>
            </a:extLst>
          </p:cNvPr>
          <p:cNvPicPr>
            <a:picLocks noChangeAspect="1"/>
          </p:cNvPicPr>
          <p:nvPr/>
        </p:nvPicPr>
        <p:blipFill>
          <a:blip r:embed="rId3"/>
          <a:stretch>
            <a:fillRect/>
          </a:stretch>
        </p:blipFill>
        <p:spPr>
          <a:xfrm>
            <a:off x="10743925" y="1724025"/>
            <a:ext cx="2880000" cy="2880000"/>
          </a:xfrm>
          <a:prstGeom prst="rect">
            <a:avLst/>
          </a:prstGeom>
        </p:spPr>
      </p:pic>
    </p:spTree>
    <p:extLst>
      <p:ext uri="{BB962C8B-B14F-4D97-AF65-F5344CB8AC3E}">
        <p14:creationId xmlns:p14="http://schemas.microsoft.com/office/powerpoint/2010/main" val="125300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5BC97-692A-7439-AF59-1EFEBB2000A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72EA5EF-E3B2-0B2A-FBBD-7031572850BE}"/>
              </a:ext>
            </a:extLst>
          </p:cNvPr>
          <p:cNvSpPr txBox="1"/>
          <p:nvPr/>
        </p:nvSpPr>
        <p:spPr>
          <a:xfrm>
            <a:off x="1117598" y="6668175"/>
            <a:ext cx="7200000" cy="323165"/>
          </a:xfrm>
          <a:prstGeom prst="rect">
            <a:avLst/>
          </a:prstGeom>
          <a:noFill/>
          <a:ln>
            <a:noFill/>
          </a:ln>
        </p:spPr>
        <p:txBody>
          <a:bodyPr wrap="square" rtlCol="0" anchor="t">
            <a:spAutoFit/>
          </a:bodyPr>
          <a:lstStyle/>
          <a:p>
            <a:pPr>
              <a:lnSpc>
                <a:spcPct val="100000"/>
              </a:lnSpc>
              <a:spcAft>
                <a:spcPts val="1000"/>
              </a:spcAft>
            </a:pPr>
            <a:r>
              <a:rPr lang="en-AU" sz="1500" noProof="0">
                <a:solidFill>
                  <a:srgbClr val="0E406A"/>
                </a:solidFill>
              </a:rPr>
              <a:t>Source: </a:t>
            </a:r>
            <a:r>
              <a:rPr lang="en-US" sz="1500" noProof="0">
                <a:solidFill>
                  <a:srgbClr val="0E406A"/>
                </a:solidFill>
              </a:rPr>
              <a:t>AIHW (2025) National bowel cancer screening program monitoring report 2025, catalogue number CAN 164, AIHW, Australian Government.</a:t>
            </a:r>
            <a:endParaRPr lang="en-AU" sz="1500" noProof="0">
              <a:solidFill>
                <a:srgbClr val="0E406A"/>
              </a:solidFill>
            </a:endParaRPr>
          </a:p>
        </p:txBody>
      </p:sp>
      <p:sp>
        <p:nvSpPr>
          <p:cNvPr id="2" name="Title 3">
            <a:extLst>
              <a:ext uri="{FF2B5EF4-FFF2-40B4-BE49-F238E27FC236}">
                <a16:creationId xmlns:a16="http://schemas.microsoft.com/office/drawing/2014/main" id="{7AB7B3DC-3860-EAEA-A208-2B1D0F91258B}"/>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sz="4000" b="1" noProof="0"/>
              <a:t>Program participation, positivity and diagnostic assessment rates (persons 50–74) 2022-2023</a:t>
            </a:r>
          </a:p>
        </p:txBody>
      </p:sp>
      <p:graphicFrame>
        <p:nvGraphicFramePr>
          <p:cNvPr id="6" name="Table 5">
            <a:extLst>
              <a:ext uri="{FF2B5EF4-FFF2-40B4-BE49-F238E27FC236}">
                <a16:creationId xmlns:a16="http://schemas.microsoft.com/office/drawing/2014/main" id="{4C73CC09-CE4B-7C81-E986-4B82E971F80A}"/>
              </a:ext>
            </a:extLst>
          </p:cNvPr>
          <p:cNvGraphicFramePr>
            <a:graphicFrameLocks noGrp="1"/>
          </p:cNvGraphicFramePr>
          <p:nvPr>
            <p:extLst>
              <p:ext uri="{D42A27DB-BD31-4B8C-83A1-F6EECF244321}">
                <p14:modId xmlns:p14="http://schemas.microsoft.com/office/powerpoint/2010/main" val="3682639360"/>
              </p:ext>
            </p:extLst>
          </p:nvPr>
        </p:nvGraphicFramePr>
        <p:xfrm>
          <a:off x="1117599" y="2198915"/>
          <a:ext cx="12617450" cy="4444124"/>
        </p:xfrm>
        <a:graphic>
          <a:graphicData uri="http://schemas.openxmlformats.org/drawingml/2006/table">
            <a:tbl>
              <a:tblPr firstRow="1" lastRow="1" bandRow="1">
                <a:tableStyleId>{7E9639D4-E3E2-4D34-9284-5A2195B3D0D7}</a:tableStyleId>
              </a:tblPr>
              <a:tblGrid>
                <a:gridCol w="4889063">
                  <a:extLst>
                    <a:ext uri="{9D8B030D-6E8A-4147-A177-3AD203B41FA5}">
                      <a16:colId xmlns:a16="http://schemas.microsoft.com/office/drawing/2014/main" val="2197644413"/>
                    </a:ext>
                  </a:extLst>
                </a:gridCol>
                <a:gridCol w="2576129">
                  <a:extLst>
                    <a:ext uri="{9D8B030D-6E8A-4147-A177-3AD203B41FA5}">
                      <a16:colId xmlns:a16="http://schemas.microsoft.com/office/drawing/2014/main" val="561038062"/>
                    </a:ext>
                  </a:extLst>
                </a:gridCol>
                <a:gridCol w="2576129">
                  <a:extLst>
                    <a:ext uri="{9D8B030D-6E8A-4147-A177-3AD203B41FA5}">
                      <a16:colId xmlns:a16="http://schemas.microsoft.com/office/drawing/2014/main" val="716435104"/>
                    </a:ext>
                  </a:extLst>
                </a:gridCol>
                <a:gridCol w="2576129">
                  <a:extLst>
                    <a:ext uri="{9D8B030D-6E8A-4147-A177-3AD203B41FA5}">
                      <a16:colId xmlns:a16="http://schemas.microsoft.com/office/drawing/2014/main" val="3311689087"/>
                    </a:ext>
                  </a:extLst>
                </a:gridCol>
              </a:tblGrid>
              <a:tr h="541001">
                <a:tc>
                  <a:txBody>
                    <a:bodyPr/>
                    <a:lstStyle/>
                    <a:p>
                      <a:pPr>
                        <a:lnSpc>
                          <a:spcPct val="115000"/>
                        </a:lnSpc>
                        <a:spcBef>
                          <a:spcPts val="600"/>
                        </a:spcBef>
                        <a:spcAft>
                          <a:spcPts val="600"/>
                        </a:spcAft>
                        <a:buNone/>
                      </a:pPr>
                      <a:r>
                        <a:rPr lang="en-AU" sz="1800" b="1" kern="100" noProof="0">
                          <a:solidFill>
                            <a:schemeClr val="bg1"/>
                          </a:solidFill>
                          <a:effectLst/>
                        </a:rPr>
                        <a:t>Population group</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0E406A"/>
                    </a:solidFill>
                  </a:tcPr>
                </a:tc>
                <a:tc>
                  <a:txBody>
                    <a:bodyPr/>
                    <a:lstStyle/>
                    <a:p>
                      <a:pPr algn="ctr">
                        <a:lnSpc>
                          <a:spcPct val="115000"/>
                        </a:lnSpc>
                        <a:spcBef>
                          <a:spcPts val="600"/>
                        </a:spcBef>
                        <a:spcAft>
                          <a:spcPts val="600"/>
                        </a:spcAft>
                        <a:buNone/>
                      </a:pPr>
                      <a:r>
                        <a:rPr lang="en-AU" sz="1800" b="1" kern="100" noProof="0">
                          <a:solidFill>
                            <a:schemeClr val="bg1"/>
                          </a:solidFill>
                          <a:effectLst/>
                        </a:rPr>
                        <a:t>Participation rate</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lnT w="12700" cap="flat" cmpd="sng" algn="ctr">
                      <a:noFill/>
                      <a:prstDash val="solid"/>
                      <a:round/>
                      <a:headEnd type="none" w="med" len="med"/>
                      <a:tailEnd type="none" w="med" len="med"/>
                    </a:lnT>
                    <a:solidFill>
                      <a:srgbClr val="0E406A"/>
                    </a:solidFill>
                  </a:tcPr>
                </a:tc>
                <a:tc>
                  <a:txBody>
                    <a:bodyPr/>
                    <a:lstStyle/>
                    <a:p>
                      <a:pPr algn="ctr">
                        <a:lnSpc>
                          <a:spcPct val="115000"/>
                        </a:lnSpc>
                        <a:spcBef>
                          <a:spcPts val="600"/>
                        </a:spcBef>
                        <a:spcAft>
                          <a:spcPts val="600"/>
                        </a:spcAft>
                        <a:buNone/>
                      </a:pPr>
                      <a:r>
                        <a:rPr lang="en-AU" sz="1800" b="1" kern="100" noProof="0">
                          <a:solidFill>
                            <a:schemeClr val="bg1"/>
                          </a:solidFill>
                          <a:effectLst/>
                        </a:rPr>
                        <a:t>Screening positivity rate</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lnT w="12700" cap="flat" cmpd="sng" algn="ctr">
                      <a:noFill/>
                      <a:prstDash val="solid"/>
                      <a:round/>
                      <a:headEnd type="none" w="med" len="med"/>
                      <a:tailEnd type="none" w="med" len="med"/>
                    </a:lnT>
                    <a:solidFill>
                      <a:srgbClr val="0E406A"/>
                    </a:solidFill>
                  </a:tcPr>
                </a:tc>
                <a:tc>
                  <a:txBody>
                    <a:bodyPr/>
                    <a:lstStyle/>
                    <a:p>
                      <a:pPr algn="ctr">
                        <a:lnSpc>
                          <a:spcPct val="115000"/>
                        </a:lnSpc>
                        <a:spcBef>
                          <a:spcPts val="600"/>
                        </a:spcBef>
                        <a:spcAft>
                          <a:spcPts val="600"/>
                        </a:spcAft>
                        <a:buNone/>
                      </a:pPr>
                      <a:r>
                        <a:rPr lang="en-AU" sz="1800" b="1" kern="100" noProof="0">
                          <a:solidFill>
                            <a:schemeClr val="bg1"/>
                          </a:solidFill>
                          <a:effectLst/>
                        </a:rPr>
                        <a:t>Diagnostic assessment rate</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E406A"/>
                    </a:solidFill>
                  </a:tcPr>
                </a:tc>
                <a:extLst>
                  <a:ext uri="{0D108BD9-81ED-4DB2-BD59-A6C34878D82A}">
                    <a16:rowId xmlns:a16="http://schemas.microsoft.com/office/drawing/2014/main" val="2498259560"/>
                  </a:ext>
                </a:extLst>
              </a:tr>
              <a:tr h="541001">
                <a:tc>
                  <a:txBody>
                    <a:bodyPr/>
                    <a:lstStyle/>
                    <a:p>
                      <a:pPr>
                        <a:lnSpc>
                          <a:spcPct val="115000"/>
                        </a:lnSpc>
                        <a:spcBef>
                          <a:spcPts val="600"/>
                        </a:spcBef>
                        <a:spcAft>
                          <a:spcPts val="600"/>
                        </a:spcAft>
                        <a:buNone/>
                      </a:pPr>
                      <a:r>
                        <a:rPr lang="en-AU" sz="1800" kern="100" noProof="0">
                          <a:solidFill>
                            <a:srgbClr val="0E406A"/>
                          </a:solidFill>
                          <a:effectLst/>
                        </a:rPr>
                        <a:t>Aboriginal and/or Torres Strait Islander people</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L w="12700" cap="flat" cmpd="sng" algn="ctr">
                      <a:noFill/>
                      <a:prstDash val="solid"/>
                      <a:round/>
                      <a:headEnd type="none" w="med" len="med"/>
                      <a:tailEnd type="none" w="med" len="med"/>
                    </a:lnL>
                  </a:tcPr>
                </a:tc>
                <a:tc>
                  <a:txBody>
                    <a:bodyPr/>
                    <a:lstStyle/>
                    <a:p>
                      <a:pPr algn="ctr">
                        <a:lnSpc>
                          <a:spcPct val="115000"/>
                        </a:lnSpc>
                        <a:spcBef>
                          <a:spcPts val="600"/>
                        </a:spcBef>
                        <a:spcAft>
                          <a:spcPts val="600"/>
                        </a:spcAft>
                        <a:buNone/>
                      </a:pPr>
                      <a:r>
                        <a:rPr lang="en-AU" sz="1800" kern="100" noProof="0">
                          <a:solidFill>
                            <a:srgbClr val="0E406A"/>
                          </a:solidFill>
                          <a:effectLst/>
                        </a:rPr>
                        <a:t>38%</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8%</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78%</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762461564"/>
                  </a:ext>
                </a:extLst>
              </a:tr>
              <a:tr h="541001">
                <a:tc>
                  <a:txBody>
                    <a:bodyPr/>
                    <a:lstStyle/>
                    <a:p>
                      <a:pPr>
                        <a:lnSpc>
                          <a:spcPct val="115000"/>
                        </a:lnSpc>
                        <a:spcBef>
                          <a:spcPts val="600"/>
                        </a:spcBef>
                        <a:spcAft>
                          <a:spcPts val="600"/>
                        </a:spcAft>
                        <a:buNone/>
                      </a:pPr>
                      <a:r>
                        <a:rPr lang="en-AU" sz="1800" kern="100" noProof="0">
                          <a:solidFill>
                            <a:srgbClr val="0E406A"/>
                          </a:solidFill>
                          <a:effectLst/>
                        </a:rPr>
                        <a:t>People with a disability</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L w="12700" cap="flat" cmpd="sng" algn="ctr">
                      <a:noFill/>
                      <a:prstDash val="solid"/>
                      <a:round/>
                      <a:headEnd type="none" w="med" len="med"/>
                      <a:tailEnd type="none" w="med" len="med"/>
                    </a:lnL>
                  </a:tcPr>
                </a:tc>
                <a:tc>
                  <a:txBody>
                    <a:bodyPr/>
                    <a:lstStyle/>
                    <a:p>
                      <a:pPr algn="ctr">
                        <a:lnSpc>
                          <a:spcPct val="115000"/>
                        </a:lnSpc>
                        <a:spcBef>
                          <a:spcPts val="600"/>
                        </a:spcBef>
                        <a:spcAft>
                          <a:spcPts val="600"/>
                        </a:spcAft>
                        <a:buNone/>
                      </a:pPr>
                      <a:r>
                        <a:rPr lang="en-AU" sz="1800" kern="100" noProof="0">
                          <a:solidFill>
                            <a:srgbClr val="0E406A"/>
                          </a:solidFill>
                          <a:effectLst/>
                        </a:rPr>
                        <a:t>Not published </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11%</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70%</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369432958"/>
                  </a:ext>
                </a:extLst>
              </a:tr>
              <a:tr h="541001">
                <a:tc>
                  <a:txBody>
                    <a:bodyPr/>
                    <a:lstStyle/>
                    <a:p>
                      <a:pPr>
                        <a:lnSpc>
                          <a:spcPct val="115000"/>
                        </a:lnSpc>
                        <a:spcBef>
                          <a:spcPts val="600"/>
                        </a:spcBef>
                        <a:spcAft>
                          <a:spcPts val="600"/>
                        </a:spcAft>
                        <a:buNone/>
                      </a:pPr>
                      <a:r>
                        <a:rPr lang="en-AU" sz="1800" kern="100" noProof="0">
                          <a:solidFill>
                            <a:srgbClr val="0E406A"/>
                          </a:solidFill>
                          <a:effectLst/>
                        </a:rPr>
                        <a:t>Language other than English at home</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L w="12700" cap="flat" cmpd="sng" algn="ctr">
                      <a:noFill/>
                      <a:prstDash val="solid"/>
                      <a:round/>
                      <a:headEnd type="none" w="med" len="med"/>
                      <a:tailEnd type="none" w="med" len="med"/>
                    </a:lnL>
                  </a:tcPr>
                </a:tc>
                <a:tc>
                  <a:txBody>
                    <a:bodyPr/>
                    <a:lstStyle/>
                    <a:p>
                      <a:pPr algn="ctr">
                        <a:lnSpc>
                          <a:spcPct val="115000"/>
                        </a:lnSpc>
                        <a:spcBef>
                          <a:spcPts val="600"/>
                        </a:spcBef>
                        <a:spcAft>
                          <a:spcPts val="600"/>
                        </a:spcAft>
                        <a:buNone/>
                      </a:pPr>
                      <a:r>
                        <a:rPr lang="en-AU" sz="1800" kern="100" noProof="0">
                          <a:solidFill>
                            <a:srgbClr val="0E406A"/>
                          </a:solidFill>
                          <a:effectLst/>
                        </a:rPr>
                        <a:t>24–31%</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6%</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80%</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653498519"/>
                  </a:ext>
                </a:extLst>
              </a:tr>
              <a:tr h="541001">
                <a:tc>
                  <a:txBody>
                    <a:bodyPr/>
                    <a:lstStyle/>
                    <a:p>
                      <a:pPr>
                        <a:lnSpc>
                          <a:spcPct val="115000"/>
                        </a:lnSpc>
                        <a:spcBef>
                          <a:spcPts val="600"/>
                        </a:spcBef>
                        <a:spcAft>
                          <a:spcPts val="600"/>
                        </a:spcAft>
                        <a:buNone/>
                      </a:pPr>
                      <a:r>
                        <a:rPr lang="en-AU" sz="1800" kern="100" noProof="0">
                          <a:solidFill>
                            <a:srgbClr val="0E406A"/>
                          </a:solidFill>
                          <a:effectLst/>
                        </a:rPr>
                        <a:t>People living in remote areas </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L w="12700" cap="flat" cmpd="sng" algn="ctr">
                      <a:noFill/>
                      <a:prstDash val="solid"/>
                      <a:round/>
                      <a:headEnd type="none" w="med" len="med"/>
                      <a:tailEnd type="none" w="med" len="med"/>
                    </a:lnL>
                  </a:tcPr>
                </a:tc>
                <a:tc>
                  <a:txBody>
                    <a:bodyPr/>
                    <a:lstStyle/>
                    <a:p>
                      <a:pPr algn="ctr">
                        <a:lnSpc>
                          <a:spcPct val="115000"/>
                        </a:lnSpc>
                        <a:spcBef>
                          <a:spcPts val="600"/>
                        </a:spcBef>
                        <a:spcAft>
                          <a:spcPts val="600"/>
                        </a:spcAft>
                        <a:buNone/>
                      </a:pPr>
                      <a:r>
                        <a:rPr lang="en-AU" sz="1800" kern="100" noProof="0">
                          <a:solidFill>
                            <a:srgbClr val="0E406A"/>
                          </a:solidFill>
                          <a:effectLst/>
                        </a:rPr>
                        <a:t>34% </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8%</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85%</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64789871"/>
                  </a:ext>
                </a:extLst>
              </a:tr>
              <a:tr h="541001">
                <a:tc>
                  <a:txBody>
                    <a:bodyPr/>
                    <a:lstStyle/>
                    <a:p>
                      <a:pPr>
                        <a:lnSpc>
                          <a:spcPct val="115000"/>
                        </a:lnSpc>
                        <a:spcBef>
                          <a:spcPts val="600"/>
                        </a:spcBef>
                        <a:spcAft>
                          <a:spcPts val="600"/>
                        </a:spcAft>
                        <a:buNone/>
                      </a:pPr>
                      <a:r>
                        <a:rPr lang="en-AU" sz="1800" kern="100" noProof="0">
                          <a:solidFill>
                            <a:srgbClr val="0E406A"/>
                          </a:solidFill>
                          <a:effectLst/>
                        </a:rPr>
                        <a:t>People living in very remote areas</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L w="12700" cap="flat" cmpd="sng" algn="ctr">
                      <a:noFill/>
                      <a:prstDash val="solid"/>
                      <a:round/>
                      <a:headEnd type="none" w="med" len="med"/>
                      <a:tailEnd type="none" w="med" len="med"/>
                    </a:lnL>
                  </a:tcPr>
                </a:tc>
                <a:tc>
                  <a:txBody>
                    <a:bodyPr/>
                    <a:lstStyle/>
                    <a:p>
                      <a:pPr algn="ctr">
                        <a:lnSpc>
                          <a:spcPct val="115000"/>
                        </a:lnSpc>
                        <a:spcBef>
                          <a:spcPts val="600"/>
                        </a:spcBef>
                        <a:spcAft>
                          <a:spcPts val="600"/>
                        </a:spcAft>
                        <a:buNone/>
                      </a:pPr>
                      <a:r>
                        <a:rPr lang="en-AU" sz="1800" kern="100" noProof="0">
                          <a:solidFill>
                            <a:srgbClr val="0E406A"/>
                          </a:solidFill>
                          <a:effectLst/>
                        </a:rPr>
                        <a:t>25% </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8%</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82%</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46970671"/>
                  </a:ext>
                </a:extLst>
              </a:tr>
              <a:tr h="541001">
                <a:tc>
                  <a:txBody>
                    <a:bodyPr/>
                    <a:lstStyle/>
                    <a:p>
                      <a:pPr>
                        <a:lnSpc>
                          <a:spcPct val="115000"/>
                        </a:lnSpc>
                        <a:spcBef>
                          <a:spcPts val="600"/>
                        </a:spcBef>
                        <a:spcAft>
                          <a:spcPts val="600"/>
                        </a:spcAft>
                        <a:buNone/>
                      </a:pPr>
                      <a:r>
                        <a:rPr lang="en-AU" sz="1800" kern="100" noProof="0">
                          <a:solidFill>
                            <a:srgbClr val="0E406A"/>
                          </a:solidFill>
                          <a:effectLst/>
                        </a:rPr>
                        <a:t>Males aged 50–59</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L w="12700" cap="flat" cmpd="sng" algn="ctr">
                      <a:noFill/>
                      <a:prstDash val="solid"/>
                      <a:round/>
                      <a:headEnd type="none" w="med" len="med"/>
                      <a:tailEnd type="none" w="med" len="med"/>
                    </a:lnL>
                  </a:tcPr>
                </a:tc>
                <a:tc>
                  <a:txBody>
                    <a:bodyPr/>
                    <a:lstStyle/>
                    <a:p>
                      <a:pPr algn="ctr">
                        <a:lnSpc>
                          <a:spcPct val="115000"/>
                        </a:lnSpc>
                        <a:spcBef>
                          <a:spcPts val="600"/>
                        </a:spcBef>
                        <a:spcAft>
                          <a:spcPts val="600"/>
                        </a:spcAft>
                        <a:buNone/>
                      </a:pPr>
                      <a:r>
                        <a:rPr lang="en-AU" sz="1800" kern="100" noProof="0">
                          <a:solidFill>
                            <a:srgbClr val="0E406A"/>
                          </a:solidFill>
                          <a:effectLst/>
                        </a:rPr>
                        <a:t>33%</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6%</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tc>
                <a:tc>
                  <a:txBody>
                    <a:bodyPr/>
                    <a:lstStyle/>
                    <a:p>
                      <a:pPr algn="ctr">
                        <a:lnSpc>
                          <a:spcPct val="115000"/>
                        </a:lnSpc>
                        <a:spcBef>
                          <a:spcPts val="600"/>
                        </a:spcBef>
                        <a:spcAft>
                          <a:spcPts val="600"/>
                        </a:spcAft>
                        <a:buNone/>
                      </a:pPr>
                      <a:r>
                        <a:rPr lang="en-AU" sz="1800" kern="100" noProof="0">
                          <a:solidFill>
                            <a:srgbClr val="0E406A"/>
                          </a:solidFill>
                          <a:effectLst/>
                        </a:rPr>
                        <a:t>86%</a:t>
                      </a:r>
                      <a:endParaRPr lang="en-AU" sz="1800" kern="100" noProof="0">
                        <a:solidFill>
                          <a:srgbClr val="0E406A"/>
                        </a:solidFill>
                        <a:effectLst/>
                        <a:latin typeface="+mn-lt"/>
                        <a:ea typeface="Aptos" panose="020B0004020202020204" pitchFamily="34" charset="0"/>
                        <a:cs typeface="Arial" panose="020B0604020202020204" pitchFamily="34" charset="0"/>
                      </a:endParaRPr>
                    </a:p>
                  </a:txBody>
                  <a:tcPr marL="66675" marR="66675"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653587113"/>
                  </a:ext>
                </a:extLst>
              </a:tr>
              <a:tr h="541001">
                <a:tc>
                  <a:txBody>
                    <a:bodyPr/>
                    <a:lstStyle/>
                    <a:p>
                      <a:pPr>
                        <a:lnSpc>
                          <a:spcPct val="115000"/>
                        </a:lnSpc>
                        <a:spcBef>
                          <a:spcPts val="600"/>
                        </a:spcBef>
                        <a:spcAft>
                          <a:spcPts val="600"/>
                        </a:spcAft>
                        <a:buNone/>
                      </a:pPr>
                      <a:r>
                        <a:rPr lang="en-AU" sz="1800" kern="100" noProof="0">
                          <a:solidFill>
                            <a:schemeClr val="bg1"/>
                          </a:solidFill>
                          <a:effectLst/>
                        </a:rPr>
                        <a:t>Total eligible population (50–74) participation</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0E406A"/>
                    </a:solidFill>
                  </a:tcPr>
                </a:tc>
                <a:tc>
                  <a:txBody>
                    <a:bodyPr/>
                    <a:lstStyle/>
                    <a:p>
                      <a:pPr algn="ctr">
                        <a:lnSpc>
                          <a:spcPct val="115000"/>
                        </a:lnSpc>
                        <a:spcBef>
                          <a:spcPts val="600"/>
                        </a:spcBef>
                        <a:spcAft>
                          <a:spcPts val="600"/>
                        </a:spcAft>
                        <a:buNone/>
                      </a:pPr>
                      <a:r>
                        <a:rPr lang="en-AU" sz="1800" kern="100" noProof="0">
                          <a:solidFill>
                            <a:schemeClr val="bg1"/>
                          </a:solidFill>
                          <a:effectLst/>
                        </a:rPr>
                        <a:t>42%</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nchor="ctr">
                    <a:lnB w="12700" cap="flat" cmpd="sng" algn="ctr">
                      <a:noFill/>
                      <a:prstDash val="solid"/>
                      <a:round/>
                      <a:headEnd type="none" w="med" len="med"/>
                      <a:tailEnd type="none" w="med" len="med"/>
                    </a:lnB>
                    <a:solidFill>
                      <a:srgbClr val="0E406A"/>
                    </a:solidFill>
                  </a:tcPr>
                </a:tc>
                <a:tc>
                  <a:txBody>
                    <a:bodyPr/>
                    <a:lstStyle/>
                    <a:p>
                      <a:pPr algn="ctr">
                        <a:lnSpc>
                          <a:spcPct val="115000"/>
                        </a:lnSpc>
                        <a:spcBef>
                          <a:spcPts val="600"/>
                        </a:spcBef>
                        <a:spcAft>
                          <a:spcPts val="600"/>
                        </a:spcAft>
                        <a:buNone/>
                      </a:pPr>
                      <a:r>
                        <a:rPr lang="en-AU" sz="1800" kern="100" noProof="0">
                          <a:solidFill>
                            <a:schemeClr val="bg1"/>
                          </a:solidFill>
                          <a:effectLst/>
                        </a:rPr>
                        <a:t>6%</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nchor="ctr">
                    <a:lnB w="12700" cap="flat" cmpd="sng" algn="ctr">
                      <a:noFill/>
                      <a:prstDash val="solid"/>
                      <a:round/>
                      <a:headEnd type="none" w="med" len="med"/>
                      <a:tailEnd type="none" w="med" len="med"/>
                    </a:lnB>
                    <a:solidFill>
                      <a:srgbClr val="0E406A"/>
                    </a:solidFill>
                  </a:tcPr>
                </a:tc>
                <a:tc>
                  <a:txBody>
                    <a:bodyPr/>
                    <a:lstStyle/>
                    <a:p>
                      <a:pPr algn="ctr">
                        <a:lnSpc>
                          <a:spcPct val="115000"/>
                        </a:lnSpc>
                        <a:spcBef>
                          <a:spcPts val="600"/>
                        </a:spcBef>
                        <a:spcAft>
                          <a:spcPts val="600"/>
                        </a:spcAft>
                        <a:buNone/>
                      </a:pPr>
                      <a:r>
                        <a:rPr lang="en-AU" sz="1800" kern="100" noProof="0">
                          <a:solidFill>
                            <a:schemeClr val="bg1"/>
                          </a:solidFill>
                          <a:effectLst/>
                        </a:rPr>
                        <a:t>86%</a:t>
                      </a:r>
                      <a:endParaRPr lang="en-AU" sz="1800" kern="100" noProof="0">
                        <a:solidFill>
                          <a:schemeClr val="bg1"/>
                        </a:solidFill>
                        <a:effectLst/>
                        <a:latin typeface="+mn-lt"/>
                        <a:ea typeface="Aptos" panose="020B0004020202020204" pitchFamily="34" charset="0"/>
                        <a:cs typeface="Arial" panose="020B0604020202020204" pitchFamily="34" charset="0"/>
                      </a:endParaRPr>
                    </a:p>
                  </a:txBody>
                  <a:tcPr marL="66675" marR="66675"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0E406A"/>
                    </a:solidFill>
                  </a:tcPr>
                </a:tc>
                <a:extLst>
                  <a:ext uri="{0D108BD9-81ED-4DB2-BD59-A6C34878D82A}">
                    <a16:rowId xmlns:a16="http://schemas.microsoft.com/office/drawing/2014/main" val="928778741"/>
                  </a:ext>
                </a:extLst>
              </a:tr>
            </a:tbl>
          </a:graphicData>
        </a:graphic>
      </p:graphicFrame>
    </p:spTree>
    <p:extLst>
      <p:ext uri="{BB962C8B-B14F-4D97-AF65-F5344CB8AC3E}">
        <p14:creationId xmlns:p14="http://schemas.microsoft.com/office/powerpoint/2010/main" val="2686999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A693-E4FC-9CB8-A618-60B8BA56A52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25C8E5FB-C017-3826-99B8-C6AF28A73393}"/>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Barriers to participation</a:t>
            </a:r>
          </a:p>
        </p:txBody>
      </p:sp>
      <p:grpSp>
        <p:nvGrpSpPr>
          <p:cNvPr id="9" name="Group 8">
            <a:extLst>
              <a:ext uri="{FF2B5EF4-FFF2-40B4-BE49-F238E27FC236}">
                <a16:creationId xmlns:a16="http://schemas.microsoft.com/office/drawing/2014/main" id="{BD66CC76-590C-0328-5DE3-3EF91C94BFAE}"/>
              </a:ext>
            </a:extLst>
          </p:cNvPr>
          <p:cNvGrpSpPr/>
          <p:nvPr/>
        </p:nvGrpSpPr>
        <p:grpSpPr>
          <a:xfrm>
            <a:off x="2159543" y="2224857"/>
            <a:ext cx="10311314" cy="2880000"/>
            <a:chOff x="2327274" y="2370000"/>
            <a:chExt cx="10311314" cy="2880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a16="http://schemas.microsoft.com/office/drawing/2014/main" id="{75E43D50-28AB-DA84-C1B0-BC7606952F58}"/>
                </a:ext>
              </a:extLst>
            </p:cNvPr>
            <p:cNvSpPr/>
            <p:nvPr/>
          </p:nvSpPr>
          <p:spPr>
            <a:xfrm>
              <a:off x="2327274" y="2370000"/>
              <a:ext cx="2880000" cy="2880000"/>
            </a:xfrm>
            <a:prstGeom prst="roundRect">
              <a:avLst/>
            </a:prstGeom>
            <a:solidFill>
              <a:srgbClr val="7AAD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400" noProof="0">
                  <a:latin typeface="+mj-lt"/>
                </a:rPr>
                <a:t>Patient-related barriers</a:t>
              </a:r>
            </a:p>
          </p:txBody>
        </p:sp>
        <p:sp>
          <p:nvSpPr>
            <p:cNvPr id="6" name="Rectangle: Rounded Corners 5">
              <a:extLst>
                <a:ext uri="{FF2B5EF4-FFF2-40B4-BE49-F238E27FC236}">
                  <a16:creationId xmlns:a16="http://schemas.microsoft.com/office/drawing/2014/main" id="{B3AFE0C6-89AA-F1D1-B037-D4635043F4F1}"/>
                </a:ext>
              </a:extLst>
            </p:cNvPr>
            <p:cNvSpPr/>
            <p:nvPr/>
          </p:nvSpPr>
          <p:spPr>
            <a:xfrm>
              <a:off x="6042931" y="2370000"/>
              <a:ext cx="2880000" cy="2880000"/>
            </a:xfrm>
            <a:prstGeom prst="roundRect">
              <a:avLst/>
            </a:prstGeom>
            <a:solidFill>
              <a:srgbClr val="DD39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400" noProof="0">
                  <a:latin typeface="+mj-lt"/>
                </a:rPr>
                <a:t>Provider-related barriers</a:t>
              </a:r>
            </a:p>
          </p:txBody>
        </p:sp>
        <p:sp>
          <p:nvSpPr>
            <p:cNvPr id="8" name="Rectangle: Rounded Corners 7">
              <a:extLst>
                <a:ext uri="{FF2B5EF4-FFF2-40B4-BE49-F238E27FC236}">
                  <a16:creationId xmlns:a16="http://schemas.microsoft.com/office/drawing/2014/main" id="{52D35DC0-A476-432F-5330-9E9705F48BEB}"/>
                </a:ext>
              </a:extLst>
            </p:cNvPr>
            <p:cNvSpPr/>
            <p:nvPr/>
          </p:nvSpPr>
          <p:spPr>
            <a:xfrm>
              <a:off x="9758588" y="2370000"/>
              <a:ext cx="2880000" cy="2880000"/>
            </a:xfrm>
            <a:prstGeom prst="roundRect">
              <a:avLst/>
            </a:prstGeom>
            <a:solidFill>
              <a:srgbClr val="0E40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400" noProof="0">
                  <a:latin typeface="+mj-lt"/>
                </a:rPr>
                <a:t>System-related barriers</a:t>
              </a:r>
            </a:p>
          </p:txBody>
        </p:sp>
      </p:grpSp>
    </p:spTree>
    <p:extLst>
      <p:ext uri="{BB962C8B-B14F-4D97-AF65-F5344CB8AC3E}">
        <p14:creationId xmlns:p14="http://schemas.microsoft.com/office/powerpoint/2010/main" val="1585631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6A07-1C3D-B394-98EB-444CE14E8FE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24E3CA-6FC2-C459-EA05-7F4702FC2382}"/>
              </a:ext>
            </a:extLst>
          </p:cNvPr>
          <p:cNvSpPr txBox="1"/>
          <p:nvPr/>
        </p:nvSpPr>
        <p:spPr>
          <a:xfrm>
            <a:off x="1006475" y="1724025"/>
            <a:ext cx="12617450" cy="2764859"/>
          </a:xfrm>
          <a:prstGeom prst="rect">
            <a:avLst/>
          </a:prstGeom>
          <a:noFill/>
          <a:ln>
            <a:noFill/>
          </a:ln>
        </p:spPr>
        <p:txBody>
          <a:bodyPr wrap="square" rtlCol="0">
            <a:spAutoFit/>
          </a:bodyPr>
          <a:lstStyle/>
          <a:p>
            <a:pPr>
              <a:spcAft>
                <a:spcPts val="1000"/>
              </a:spcAft>
            </a:pPr>
            <a:r>
              <a:rPr lang="en-AU" sz="2200" b="1" noProof="0">
                <a:solidFill>
                  <a:srgbClr val="0E406A"/>
                </a:solidFill>
              </a:rPr>
              <a:t>Case studies</a:t>
            </a:r>
          </a:p>
          <a:p>
            <a:pPr marL="457200" indent="-457200">
              <a:spcAft>
                <a:spcPts val="1000"/>
              </a:spcAft>
              <a:buFont typeface="+mj-lt"/>
              <a:buAutoNum type="arabicPeriod"/>
            </a:pPr>
            <a:r>
              <a:rPr lang="en-AU" sz="2200" noProof="0">
                <a:solidFill>
                  <a:srgbClr val="0E406A"/>
                </a:solidFill>
              </a:rPr>
              <a:t>Men aged 50-60</a:t>
            </a:r>
          </a:p>
          <a:p>
            <a:pPr marL="457200" indent="-457200">
              <a:lnSpc>
                <a:spcPct val="100000"/>
              </a:lnSpc>
              <a:spcAft>
                <a:spcPts val="1000"/>
              </a:spcAft>
              <a:buFont typeface="+mj-lt"/>
              <a:buAutoNum type="arabicPeriod"/>
            </a:pPr>
            <a:r>
              <a:rPr lang="en-AU" sz="2200" noProof="0">
                <a:solidFill>
                  <a:srgbClr val="0E406A"/>
                </a:solidFill>
              </a:rPr>
              <a:t>First Nations people</a:t>
            </a:r>
          </a:p>
          <a:p>
            <a:pPr marL="457200" indent="-457200">
              <a:lnSpc>
                <a:spcPct val="100000"/>
              </a:lnSpc>
              <a:spcAft>
                <a:spcPts val="1000"/>
              </a:spcAft>
              <a:buFont typeface="+mj-lt"/>
              <a:buAutoNum type="arabicPeriod"/>
            </a:pPr>
            <a:r>
              <a:rPr lang="en-AU" sz="2200" noProof="0">
                <a:solidFill>
                  <a:srgbClr val="0E406A"/>
                </a:solidFill>
              </a:rPr>
              <a:t>People with a disability</a:t>
            </a:r>
          </a:p>
          <a:p>
            <a:pPr marL="457200" indent="-457200">
              <a:lnSpc>
                <a:spcPct val="100000"/>
              </a:lnSpc>
              <a:spcAft>
                <a:spcPts val="1000"/>
              </a:spcAft>
              <a:buFont typeface="+mj-lt"/>
              <a:buAutoNum type="arabicPeriod"/>
            </a:pPr>
            <a:r>
              <a:rPr lang="en-AU" sz="2200" noProof="0">
                <a:solidFill>
                  <a:srgbClr val="0E406A"/>
                </a:solidFill>
              </a:rPr>
              <a:t>CALD populations</a:t>
            </a:r>
          </a:p>
          <a:p>
            <a:pPr marL="457200" indent="-457200">
              <a:lnSpc>
                <a:spcPct val="100000"/>
              </a:lnSpc>
              <a:spcAft>
                <a:spcPts val="1000"/>
              </a:spcAft>
              <a:buFont typeface="+mj-lt"/>
              <a:buAutoNum type="arabicPeriod"/>
            </a:pPr>
            <a:r>
              <a:rPr lang="en-AU" sz="2200" noProof="0">
                <a:solidFill>
                  <a:srgbClr val="0E406A"/>
                </a:solidFill>
              </a:rPr>
              <a:t>Rural and remote</a:t>
            </a:r>
          </a:p>
        </p:txBody>
      </p:sp>
      <p:sp>
        <p:nvSpPr>
          <p:cNvPr id="2" name="Title 3">
            <a:extLst>
              <a:ext uri="{FF2B5EF4-FFF2-40B4-BE49-F238E27FC236}">
                <a16:creationId xmlns:a16="http://schemas.microsoft.com/office/drawing/2014/main" id="{55354C6C-118E-1936-7F89-4B179718F194}"/>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Small group activity: </a:t>
            </a:r>
            <a:r>
              <a:rPr lang="en-AU"/>
              <a:t>15</a:t>
            </a:r>
            <a:r>
              <a:rPr lang="en-AU" noProof="0"/>
              <a:t> minutes</a:t>
            </a:r>
          </a:p>
        </p:txBody>
      </p:sp>
      <p:pic>
        <p:nvPicPr>
          <p:cNvPr id="3" name="Picture 2" descr="A blue and white stopwatch&#10;&#10;AI-generated content may be incorrect.">
            <a:extLst>
              <a:ext uri="{FF2B5EF4-FFF2-40B4-BE49-F238E27FC236}">
                <a16:creationId xmlns:a16="http://schemas.microsoft.com/office/drawing/2014/main" id="{BA26135D-4CE5-5128-F7B6-75CF5BB24118}"/>
              </a:ext>
            </a:extLst>
          </p:cNvPr>
          <p:cNvPicPr>
            <a:picLocks noChangeAspect="1"/>
          </p:cNvPicPr>
          <p:nvPr/>
        </p:nvPicPr>
        <p:blipFill>
          <a:blip r:embed="rId3"/>
          <a:stretch>
            <a:fillRect/>
          </a:stretch>
        </p:blipFill>
        <p:spPr>
          <a:xfrm>
            <a:off x="11103925" y="1771323"/>
            <a:ext cx="2520000" cy="2520000"/>
          </a:xfrm>
          <a:prstGeom prst="rect">
            <a:avLst/>
          </a:prstGeom>
        </p:spPr>
      </p:pic>
    </p:spTree>
    <p:extLst>
      <p:ext uri="{BB962C8B-B14F-4D97-AF65-F5344CB8AC3E}">
        <p14:creationId xmlns:p14="http://schemas.microsoft.com/office/powerpoint/2010/main" val="1577273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6EC5-6121-BAF6-707E-7833D8D2F59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C358113-7CE5-01F3-F5A4-9ED935A5157B}"/>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solidFill>
                  <a:schemeClr val="bg1"/>
                </a:solidFill>
              </a:rPr>
              <a:t>Case studies – in summary​</a:t>
            </a:r>
          </a:p>
        </p:txBody>
      </p:sp>
      <p:sp>
        <p:nvSpPr>
          <p:cNvPr id="3" name="TextBox 2">
            <a:extLst>
              <a:ext uri="{FF2B5EF4-FFF2-40B4-BE49-F238E27FC236}">
                <a16:creationId xmlns:a16="http://schemas.microsoft.com/office/drawing/2014/main" id="{7FD5C9F0-60C7-1940-DBFE-0BD14DBC798C}"/>
              </a:ext>
            </a:extLst>
          </p:cNvPr>
          <p:cNvSpPr txBox="1"/>
          <p:nvPr/>
        </p:nvSpPr>
        <p:spPr>
          <a:xfrm>
            <a:off x="7903029" y="1724025"/>
            <a:ext cx="5720895" cy="2636619"/>
          </a:xfrm>
          <a:prstGeom prst="rect">
            <a:avLst/>
          </a:prstGeom>
          <a:noFill/>
          <a:ln>
            <a:noFill/>
          </a:ln>
        </p:spPr>
        <p:txBody>
          <a:bodyPr wrap="square" rtlCol="0">
            <a:spAutoFit/>
          </a:bodyPr>
          <a:lstStyle/>
          <a:p>
            <a:pPr>
              <a:lnSpc>
                <a:spcPct val="100000"/>
              </a:lnSpc>
              <a:spcAft>
                <a:spcPts val="1000"/>
              </a:spcAft>
            </a:pPr>
            <a:r>
              <a:rPr lang="en-AU" sz="2200" b="1" noProof="0">
                <a:solidFill>
                  <a:schemeClr val="bg1"/>
                </a:solidFill>
              </a:rPr>
              <a:t>Strategies</a:t>
            </a:r>
            <a:r>
              <a:rPr lang="en-AU" sz="2200" noProof="0">
                <a:solidFill>
                  <a:schemeClr val="bg1"/>
                </a:solidFill>
              </a:rPr>
              <a:t>​</a:t>
            </a:r>
          </a:p>
          <a:p>
            <a:pPr marL="285750" indent="-285750">
              <a:lnSpc>
                <a:spcPct val="100000"/>
              </a:lnSpc>
              <a:spcAft>
                <a:spcPts val="1000"/>
              </a:spcAft>
              <a:buFont typeface="Arial" panose="020B0604020202020204" pitchFamily="34" charset="0"/>
              <a:buChar char="•"/>
            </a:pPr>
            <a:r>
              <a:rPr lang="en-AU" sz="2200" noProof="0">
                <a:solidFill>
                  <a:schemeClr val="bg1"/>
                </a:solidFill>
              </a:rPr>
              <a:t>Reduce barriers and patient misconceptions/perceptions ​</a:t>
            </a:r>
          </a:p>
          <a:p>
            <a:pPr marL="285750" indent="-285750">
              <a:lnSpc>
                <a:spcPct val="100000"/>
              </a:lnSpc>
              <a:spcAft>
                <a:spcPts val="1000"/>
              </a:spcAft>
              <a:buFont typeface="Arial" panose="020B0604020202020204" pitchFamily="34" charset="0"/>
              <a:buChar char="•"/>
            </a:pPr>
            <a:r>
              <a:rPr lang="en-AU" sz="2200" noProof="0">
                <a:solidFill>
                  <a:schemeClr val="bg1"/>
                </a:solidFill>
              </a:rPr>
              <a:t>Build trust and rapport ​</a:t>
            </a:r>
          </a:p>
          <a:p>
            <a:pPr marL="285750" indent="-285750">
              <a:lnSpc>
                <a:spcPct val="100000"/>
              </a:lnSpc>
              <a:spcAft>
                <a:spcPts val="1000"/>
              </a:spcAft>
              <a:buFont typeface="Arial" panose="020B0604020202020204" pitchFamily="34" charset="0"/>
              <a:buChar char="•"/>
            </a:pPr>
            <a:r>
              <a:rPr lang="en-AU" sz="2200" noProof="0">
                <a:solidFill>
                  <a:schemeClr val="bg1"/>
                </a:solidFill>
              </a:rPr>
              <a:t>Provide health education​</a:t>
            </a:r>
          </a:p>
          <a:p>
            <a:pPr marL="285750" indent="-285750">
              <a:lnSpc>
                <a:spcPct val="100000"/>
              </a:lnSpc>
              <a:spcAft>
                <a:spcPts val="1000"/>
              </a:spcAft>
              <a:buFont typeface="Arial" panose="020B0604020202020204" pitchFamily="34" charset="0"/>
              <a:buChar char="•"/>
            </a:pPr>
            <a:r>
              <a:rPr lang="en-AU" sz="2200" noProof="0">
                <a:solidFill>
                  <a:schemeClr val="bg1"/>
                </a:solidFill>
              </a:rPr>
              <a:t>Offer a tailored approach </a:t>
            </a:r>
          </a:p>
        </p:txBody>
      </p:sp>
      <p:sp>
        <p:nvSpPr>
          <p:cNvPr id="4" name="TextBox 3">
            <a:extLst>
              <a:ext uri="{FF2B5EF4-FFF2-40B4-BE49-F238E27FC236}">
                <a16:creationId xmlns:a16="http://schemas.microsoft.com/office/drawing/2014/main" id="{74A8C333-2D61-379E-DAD6-B4F37130E414}"/>
              </a:ext>
            </a:extLst>
          </p:cNvPr>
          <p:cNvSpPr txBox="1"/>
          <p:nvPr/>
        </p:nvSpPr>
        <p:spPr>
          <a:xfrm>
            <a:off x="1006475" y="1695338"/>
            <a:ext cx="6308725" cy="2636619"/>
          </a:xfrm>
          <a:prstGeom prst="rect">
            <a:avLst/>
          </a:prstGeom>
          <a:noFill/>
          <a:ln>
            <a:noFill/>
          </a:ln>
        </p:spPr>
        <p:txBody>
          <a:bodyPr wrap="square" rtlCol="0">
            <a:spAutoFit/>
          </a:bodyPr>
          <a:lstStyle/>
          <a:p>
            <a:pPr>
              <a:lnSpc>
                <a:spcPct val="100000"/>
              </a:lnSpc>
              <a:spcAft>
                <a:spcPts val="1000"/>
              </a:spcAft>
            </a:pPr>
            <a:r>
              <a:rPr lang="en-AU" sz="2200" b="1" noProof="0">
                <a:solidFill>
                  <a:schemeClr val="bg1"/>
                </a:solidFill>
              </a:rPr>
              <a:t>Barriers​</a:t>
            </a:r>
            <a:endParaRPr lang="en-AU" sz="2200" noProof="0">
              <a:solidFill>
                <a:schemeClr val="bg1"/>
              </a:solidFill>
            </a:endParaRPr>
          </a:p>
          <a:p>
            <a:pPr marL="285750" indent="-285750">
              <a:lnSpc>
                <a:spcPct val="100000"/>
              </a:lnSpc>
              <a:spcAft>
                <a:spcPts val="1000"/>
              </a:spcAft>
              <a:buFont typeface="Arial" panose="020B0604020202020204" pitchFamily="34" charset="0"/>
              <a:buChar char="•"/>
            </a:pPr>
            <a:r>
              <a:rPr lang="en-AU" sz="2200" noProof="0">
                <a:solidFill>
                  <a:schemeClr val="bg1"/>
                </a:solidFill>
              </a:rPr>
              <a:t>Identify cognitive, emotional, physical/location, cultural, social, and/or environmental factors ​</a:t>
            </a:r>
          </a:p>
          <a:p>
            <a:pPr marL="285750" indent="-285750">
              <a:lnSpc>
                <a:spcPct val="100000"/>
              </a:lnSpc>
              <a:spcAft>
                <a:spcPts val="1000"/>
              </a:spcAft>
              <a:buFont typeface="Arial" panose="020B0604020202020204" pitchFamily="34" charset="0"/>
              <a:buChar char="•"/>
            </a:pPr>
            <a:r>
              <a:rPr lang="en-AU" sz="2200" noProof="0">
                <a:solidFill>
                  <a:schemeClr val="bg1"/>
                </a:solidFill>
              </a:rPr>
              <a:t>Patient perceptions and attitudes ​</a:t>
            </a:r>
          </a:p>
          <a:p>
            <a:pPr marL="285750" indent="-285750">
              <a:lnSpc>
                <a:spcPct val="100000"/>
              </a:lnSpc>
              <a:spcAft>
                <a:spcPts val="1000"/>
              </a:spcAft>
              <a:buFont typeface="Arial" panose="020B0604020202020204" pitchFamily="34" charset="0"/>
              <a:buChar char="•"/>
            </a:pPr>
            <a:r>
              <a:rPr lang="en-AU" sz="2200" noProof="0">
                <a:solidFill>
                  <a:schemeClr val="bg1"/>
                </a:solidFill>
              </a:rPr>
              <a:t>Health misconceptions, myths and/or bias ​</a:t>
            </a:r>
          </a:p>
          <a:p>
            <a:pPr marL="285750" indent="-285750">
              <a:lnSpc>
                <a:spcPct val="100000"/>
              </a:lnSpc>
              <a:spcAft>
                <a:spcPts val="1000"/>
              </a:spcAft>
              <a:buFont typeface="Arial" panose="020B0604020202020204" pitchFamily="34" charset="0"/>
              <a:buChar char="•"/>
            </a:pPr>
            <a:r>
              <a:rPr lang="en-AU" sz="2200" noProof="0">
                <a:solidFill>
                  <a:schemeClr val="bg1"/>
                </a:solidFill>
              </a:rPr>
              <a:t>Reduced health literacy​​</a:t>
            </a:r>
          </a:p>
        </p:txBody>
      </p:sp>
    </p:spTree>
    <p:extLst>
      <p:ext uri="{BB962C8B-B14F-4D97-AF65-F5344CB8AC3E}">
        <p14:creationId xmlns:p14="http://schemas.microsoft.com/office/powerpoint/2010/main" val="2261078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69C3-DDF9-A1F4-7BDB-FFD52EEAF09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05E36331-7221-56B4-B782-DA2C92B4DA80}"/>
              </a:ext>
            </a:extLst>
          </p:cNvPr>
          <p:cNvSpPr txBox="1">
            <a:spLocks/>
          </p:cNvSpPr>
          <p:nvPr/>
        </p:nvSpPr>
        <p:spPr>
          <a:xfrm>
            <a:off x="1006475" y="3513302"/>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sz="6000" noProof="0">
                <a:solidFill>
                  <a:schemeClr val="bg1"/>
                </a:solidFill>
              </a:rPr>
              <a:t>BREAK</a:t>
            </a:r>
          </a:p>
        </p:txBody>
      </p:sp>
      <p:pic>
        <p:nvPicPr>
          <p:cNvPr id="4" name="Picture 3" descr="A white coffee mug with a clock&#10;&#10;AI-generated content may be incorrect.">
            <a:extLst>
              <a:ext uri="{FF2B5EF4-FFF2-40B4-BE49-F238E27FC236}">
                <a16:creationId xmlns:a16="http://schemas.microsoft.com/office/drawing/2014/main" id="{E9A98BB1-E707-D8D8-B783-6D80AE10D2DA}"/>
              </a:ext>
            </a:extLst>
          </p:cNvPr>
          <p:cNvPicPr>
            <a:picLocks noChangeAspect="1"/>
          </p:cNvPicPr>
          <p:nvPr/>
        </p:nvPicPr>
        <p:blipFill>
          <a:blip r:embed="rId3"/>
          <a:stretch>
            <a:fillRect/>
          </a:stretch>
        </p:blipFill>
        <p:spPr>
          <a:xfrm>
            <a:off x="6595200" y="1870759"/>
            <a:ext cx="1440000" cy="1440000"/>
          </a:xfrm>
          <a:prstGeom prst="rect">
            <a:avLst/>
          </a:prstGeom>
        </p:spPr>
      </p:pic>
    </p:spTree>
    <p:extLst>
      <p:ext uri="{BB962C8B-B14F-4D97-AF65-F5344CB8AC3E}">
        <p14:creationId xmlns:p14="http://schemas.microsoft.com/office/powerpoint/2010/main" val="4213906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F90E3-C625-FD49-7BD8-98611A7458C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1E8B628-43C8-F0B6-4FEF-5F73E5758411}"/>
              </a:ext>
            </a:extLst>
          </p:cNvPr>
          <p:cNvSpPr txBox="1">
            <a:spLocks/>
          </p:cNvSpPr>
          <p:nvPr/>
        </p:nvSpPr>
        <p:spPr>
          <a:xfrm>
            <a:off x="808037" y="2489200"/>
            <a:ext cx="13014325"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sz="6000">
                <a:solidFill>
                  <a:schemeClr val="bg1"/>
                </a:solidFill>
              </a:rPr>
              <a:t>Conducting a mini</a:t>
            </a:r>
            <a:r>
              <a:rPr lang="en-AU" sz="6000" noProof="0">
                <a:solidFill>
                  <a:schemeClr val="bg1"/>
                </a:solidFill>
              </a:rPr>
              <a:t> </a:t>
            </a:r>
            <a:r>
              <a:rPr lang="en-AU" sz="6000">
                <a:solidFill>
                  <a:schemeClr val="bg1"/>
                </a:solidFill>
              </a:rPr>
              <a:t>audit</a:t>
            </a:r>
            <a:r>
              <a:rPr lang="en-AU" sz="6000" noProof="0">
                <a:solidFill>
                  <a:schemeClr val="bg1"/>
                </a:solidFill>
              </a:rPr>
              <a:t> </a:t>
            </a:r>
            <a:br>
              <a:rPr lang="en-AU" sz="6000" noProof="0">
                <a:solidFill>
                  <a:schemeClr val="bg1"/>
                </a:solidFill>
              </a:rPr>
            </a:br>
            <a:r>
              <a:rPr lang="en-AU" sz="6000" noProof="0">
                <a:solidFill>
                  <a:schemeClr val="bg1"/>
                </a:solidFill>
              </a:rPr>
              <a:t>for NBCSP</a:t>
            </a:r>
          </a:p>
        </p:txBody>
      </p:sp>
    </p:spTree>
    <p:extLst>
      <p:ext uri="{BB962C8B-B14F-4D97-AF65-F5344CB8AC3E}">
        <p14:creationId xmlns:p14="http://schemas.microsoft.com/office/powerpoint/2010/main" val="487218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2A1D-1D39-7BA5-E435-54741032CA65}"/>
            </a:ext>
          </a:extLst>
        </p:cNvPr>
        <p:cNvGrpSpPr/>
        <p:nvPr/>
      </p:nvGrpSpPr>
      <p:grpSpPr>
        <a:xfrm>
          <a:off x="0" y="0"/>
          <a:ext cx="0" cy="0"/>
          <a:chOff x="0" y="0"/>
          <a:chExt cx="0" cy="0"/>
        </a:xfrm>
      </p:grpSpPr>
      <p:pic>
        <p:nvPicPr>
          <p:cNvPr id="4" name="Picture 3" descr="A diagram of steps to a audit&#10;&#10;AI-generated content may be incorrect.">
            <a:extLst>
              <a:ext uri="{FF2B5EF4-FFF2-40B4-BE49-F238E27FC236}">
                <a16:creationId xmlns:a16="http://schemas.microsoft.com/office/drawing/2014/main" id="{60AD032C-17EF-9D4E-5776-15CA03ACAAF3}"/>
              </a:ext>
            </a:extLst>
          </p:cNvPr>
          <p:cNvPicPr>
            <a:picLocks noChangeAspect="1"/>
          </p:cNvPicPr>
          <p:nvPr/>
        </p:nvPicPr>
        <p:blipFill>
          <a:blip r:embed="rId3"/>
          <a:stretch>
            <a:fillRect/>
          </a:stretch>
        </p:blipFill>
        <p:spPr>
          <a:xfrm>
            <a:off x="4255200" y="774699"/>
            <a:ext cx="6120000" cy="6120000"/>
          </a:xfrm>
          <a:prstGeom prst="rect">
            <a:avLst/>
          </a:prstGeom>
        </p:spPr>
      </p:pic>
      <p:sp>
        <p:nvSpPr>
          <p:cNvPr id="2" name="Title 3">
            <a:extLst>
              <a:ext uri="{FF2B5EF4-FFF2-40B4-BE49-F238E27FC236}">
                <a16:creationId xmlns:a16="http://schemas.microsoft.com/office/drawing/2014/main" id="{6D56FE8B-8C9D-92EB-836F-DD21FF7FC760}"/>
              </a:ext>
            </a:extLst>
          </p:cNvPr>
          <p:cNvSpPr txBox="1">
            <a:spLocks/>
          </p:cNvSpPr>
          <p:nvPr/>
        </p:nvSpPr>
        <p:spPr>
          <a:xfrm>
            <a:off x="1006475" y="615950"/>
            <a:ext cx="12617450" cy="1695449"/>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How to conduct </a:t>
            </a:r>
            <a:br>
              <a:rPr lang="en-AU" noProof="0"/>
            </a:br>
            <a:r>
              <a:rPr lang="en-AU" noProof="0"/>
              <a:t>a mini audit</a:t>
            </a:r>
          </a:p>
        </p:txBody>
      </p:sp>
    </p:spTree>
    <p:extLst>
      <p:ext uri="{BB962C8B-B14F-4D97-AF65-F5344CB8AC3E}">
        <p14:creationId xmlns:p14="http://schemas.microsoft.com/office/powerpoint/2010/main" val="282405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643E5-5348-F3B7-2AE0-E2F0F3238F8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DD7D4EB-5EE6-F31B-209D-BABCDF3EC53E}"/>
              </a:ext>
            </a:extLst>
          </p:cNvPr>
          <p:cNvSpPr txBox="1">
            <a:spLocks/>
          </p:cNvSpPr>
          <p:nvPr/>
        </p:nvSpPr>
        <p:spPr>
          <a:xfrm>
            <a:off x="1006475" y="2501900"/>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sz="6000" noProof="0">
                <a:solidFill>
                  <a:schemeClr val="bg1"/>
                </a:solidFill>
              </a:rPr>
              <a:t>Welcome</a:t>
            </a:r>
          </a:p>
        </p:txBody>
      </p:sp>
    </p:spTree>
    <p:extLst>
      <p:ext uri="{BB962C8B-B14F-4D97-AF65-F5344CB8AC3E}">
        <p14:creationId xmlns:p14="http://schemas.microsoft.com/office/powerpoint/2010/main" val="3385363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2289-7946-873B-879F-5AA82F00A21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244DD29-4552-A93B-93FE-E2AA3E381194}"/>
              </a:ext>
            </a:extLst>
          </p:cNvPr>
          <p:cNvSpPr txBox="1"/>
          <p:nvPr/>
        </p:nvSpPr>
        <p:spPr>
          <a:xfrm>
            <a:off x="1006475" y="1724025"/>
            <a:ext cx="12617450" cy="4439164"/>
          </a:xfrm>
          <a:prstGeom prst="rect">
            <a:avLst/>
          </a:prstGeom>
          <a:noFill/>
          <a:ln>
            <a:noFill/>
          </a:ln>
        </p:spPr>
        <p:txBody>
          <a:bodyPr wrap="square" lIns="91440" tIns="45720" rIns="91440" bIns="45720" rtlCol="0" anchor="t">
            <a:spAutoFit/>
          </a:bodyPr>
          <a:lstStyle/>
          <a:p>
            <a:pPr marL="285750" indent="-285750">
              <a:lnSpc>
                <a:spcPts val="3000"/>
              </a:lnSpc>
              <a:spcAft>
                <a:spcPts val="1000"/>
              </a:spcAft>
              <a:buFont typeface="Arial" panose="020B0604020202020204" pitchFamily="34" charset="0"/>
              <a:buChar char="•"/>
            </a:pPr>
            <a:r>
              <a:rPr lang="en-AU" sz="2400" b="1" noProof="0" dirty="0">
                <a:solidFill>
                  <a:srgbClr val="0E406A"/>
                </a:solidFill>
                <a:latin typeface="+mj-lt"/>
              </a:rPr>
              <a:t>What percentage of my patients aged 45-74 have never screened with the NBCSP or are overdue for screening with the NBCSP? (Selection of a particular cohort is also possible, e.g. First Nations people, people living with disability etc.)</a:t>
            </a:r>
          </a:p>
          <a:p>
            <a:pPr marL="285750" indent="-285750">
              <a:lnSpc>
                <a:spcPts val="3000"/>
              </a:lnSpc>
              <a:spcAft>
                <a:spcPts val="1000"/>
              </a:spcAft>
              <a:buFont typeface="Arial" panose="020B0604020202020204" pitchFamily="34" charset="0"/>
              <a:buChar char="•"/>
            </a:pPr>
            <a:endParaRPr lang="en-AU" sz="2200" noProof="0" dirty="0">
              <a:solidFill>
                <a:srgbClr val="0E406A"/>
              </a:solidFill>
            </a:endParaRPr>
          </a:p>
          <a:p>
            <a:pPr marL="285750" indent="-285750">
              <a:lnSpc>
                <a:spcPts val="3000"/>
              </a:lnSpc>
              <a:spcAft>
                <a:spcPts val="1000"/>
              </a:spcAft>
              <a:buFont typeface="Arial" panose="020B0604020202020204" pitchFamily="34" charset="0"/>
              <a:buChar char="•"/>
            </a:pPr>
            <a:r>
              <a:rPr lang="en-AU" sz="2200" noProof="0" dirty="0">
                <a:solidFill>
                  <a:srgbClr val="0E406A"/>
                </a:solidFill>
              </a:rPr>
              <a:t>Of the patients who have had a positive NBCSP FOBT, what percentage have their colonoscopy results recorded in the NCSR?</a:t>
            </a:r>
          </a:p>
          <a:p>
            <a:pPr marL="285750" indent="-285750">
              <a:lnSpc>
                <a:spcPts val="3000"/>
              </a:lnSpc>
              <a:spcAft>
                <a:spcPts val="1000"/>
              </a:spcAft>
              <a:buFont typeface="Arial" panose="020B0604020202020204" pitchFamily="34" charset="0"/>
              <a:buChar char="•"/>
            </a:pPr>
            <a:r>
              <a:rPr lang="en-AU" sz="2200" noProof="0" dirty="0">
                <a:solidFill>
                  <a:srgbClr val="0E406A"/>
                </a:solidFill>
              </a:rPr>
              <a:t>Of the patients who were recently sent for a private FOBT, has their participation in the NBCSP been deferred?</a:t>
            </a:r>
          </a:p>
          <a:p>
            <a:pPr marL="285750" indent="-285750">
              <a:lnSpc>
                <a:spcPts val="3000"/>
              </a:lnSpc>
              <a:spcAft>
                <a:spcPts val="1000"/>
              </a:spcAft>
              <a:buFont typeface="Arial" panose="020B0604020202020204" pitchFamily="34" charset="0"/>
              <a:buChar char="•"/>
            </a:pPr>
            <a:r>
              <a:rPr lang="en-AU" sz="2200" noProof="0" dirty="0">
                <a:solidFill>
                  <a:srgbClr val="0E406A"/>
                </a:solidFill>
              </a:rPr>
              <a:t>Of the patients who are having regular colonoscopies, has their participation in the NBCSP been deferred or have they been opted out?</a:t>
            </a:r>
          </a:p>
        </p:txBody>
      </p:sp>
      <p:sp>
        <p:nvSpPr>
          <p:cNvPr id="2" name="Title 3">
            <a:extLst>
              <a:ext uri="{FF2B5EF4-FFF2-40B4-BE49-F238E27FC236}">
                <a16:creationId xmlns:a16="http://schemas.microsoft.com/office/drawing/2014/main" id="{F6047386-8DC3-B2B9-BE9E-631CEB32595E}"/>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Possible audit topics</a:t>
            </a:r>
          </a:p>
        </p:txBody>
      </p:sp>
    </p:spTree>
    <p:extLst>
      <p:ext uri="{BB962C8B-B14F-4D97-AF65-F5344CB8AC3E}">
        <p14:creationId xmlns:p14="http://schemas.microsoft.com/office/powerpoint/2010/main" val="1245218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A14D8-A3CC-362F-FC7A-E16A9F0B8F9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02407FF-6F48-3CF8-8139-41734E3BDAD0}"/>
              </a:ext>
            </a:extLst>
          </p:cNvPr>
          <p:cNvSpPr txBox="1"/>
          <p:nvPr/>
        </p:nvSpPr>
        <p:spPr>
          <a:xfrm>
            <a:off x="1006475" y="1724025"/>
            <a:ext cx="10097450" cy="2636619"/>
          </a:xfrm>
          <a:prstGeom prst="rect">
            <a:avLst/>
          </a:prstGeom>
          <a:noFill/>
          <a:ln>
            <a:noFill/>
          </a:ln>
        </p:spPr>
        <p:txBody>
          <a:bodyPr wrap="square" lIns="91440" tIns="45720" rIns="91440" bIns="45720" rtlCol="0" anchor="t">
            <a:spAutoFit/>
          </a:bodyPr>
          <a:lstStyle/>
          <a:p>
            <a:pPr algn="l" rtl="0">
              <a:spcAft>
                <a:spcPts val="1000"/>
              </a:spcAft>
            </a:pPr>
            <a:r>
              <a:rPr lang="en-AU" sz="2200" b="0" i="0" u="none" strike="noStrike" baseline="0">
                <a:solidFill>
                  <a:srgbClr val="0E406A"/>
                </a:solidFill>
                <a:ea typeface="Segoe UI"/>
                <a:cs typeface="Segoe UI"/>
              </a:rPr>
              <a:t>Steps:</a:t>
            </a:r>
            <a:r>
              <a:rPr lang="en-US" sz="2200" b="0" i="0">
                <a:solidFill>
                  <a:srgbClr val="0E406A"/>
                </a:solidFill>
                <a:ea typeface="Segoe UI"/>
                <a:cs typeface="Segoe UI"/>
              </a:rPr>
              <a:t>​</a:t>
            </a:r>
          </a:p>
          <a:p>
            <a:pPr marL="457200" indent="-457200">
              <a:spcAft>
                <a:spcPts val="1000"/>
              </a:spcAft>
              <a:buFont typeface=""/>
              <a:buAutoNum type="arabicPeriod"/>
            </a:pPr>
            <a:r>
              <a:rPr lang="en-AU" sz="2200" b="0" i="0" u="none" strike="noStrike" baseline="0">
                <a:solidFill>
                  <a:srgbClr val="0E406A"/>
                </a:solidFill>
                <a:ea typeface="Arial"/>
                <a:cs typeface="Arial"/>
              </a:rPr>
              <a:t>Select a mini audit topic for you to conduct in your practice</a:t>
            </a:r>
            <a:r>
              <a:rPr lang="en-US" sz="2200" b="0" i="0">
                <a:solidFill>
                  <a:srgbClr val="0E406A"/>
                </a:solidFill>
                <a:ea typeface="Arial"/>
                <a:cs typeface="Arial"/>
              </a:rPr>
              <a:t>​</a:t>
            </a:r>
            <a:r>
              <a:rPr lang="en-US" sz="2200">
                <a:solidFill>
                  <a:srgbClr val="0E406A"/>
                </a:solidFill>
                <a:ea typeface="Arial"/>
                <a:cs typeface="Arial"/>
              </a:rPr>
              <a:t> (you don’t have to choose the same topic as others on your table) </a:t>
            </a:r>
            <a:endParaRPr lang="en-US" sz="2200" b="0" i="0">
              <a:solidFill>
                <a:srgbClr val="0E406A"/>
              </a:solidFill>
              <a:ea typeface="Arial"/>
              <a:cs typeface="Arial"/>
            </a:endParaRPr>
          </a:p>
          <a:p>
            <a:pPr marL="457200" lvl="0" indent="-457200" algn="l" rtl="0">
              <a:spcAft>
                <a:spcPts val="1000"/>
              </a:spcAft>
              <a:buFont typeface=""/>
              <a:buAutoNum type="arabicPeriod"/>
            </a:pPr>
            <a:r>
              <a:rPr lang="en-AU" sz="2200" b="0" i="0" u="none" strike="noStrike" baseline="0">
                <a:solidFill>
                  <a:srgbClr val="0E406A"/>
                </a:solidFill>
                <a:ea typeface="Arial"/>
                <a:cs typeface="Arial"/>
              </a:rPr>
              <a:t>Discuss how you would collect this data on your subject?</a:t>
            </a:r>
            <a:endParaRPr lang="en-US" sz="2200" b="0" i="0">
              <a:solidFill>
                <a:srgbClr val="0E406A"/>
              </a:solidFill>
              <a:ea typeface="Arial"/>
              <a:cs typeface="Arial"/>
            </a:endParaRPr>
          </a:p>
          <a:p>
            <a:pPr algn="l" rtl="0">
              <a:spcAft>
                <a:spcPts val="1000"/>
              </a:spcAft>
            </a:pPr>
            <a:r>
              <a:rPr lang="en-AU" sz="2200" b="0" i="0">
                <a:solidFill>
                  <a:srgbClr val="000000"/>
                </a:solidFill>
                <a:ea typeface="Segoe UI"/>
                <a:cs typeface="Segoe UI"/>
              </a:rPr>
              <a:t>​</a:t>
            </a:r>
          </a:p>
          <a:p>
            <a:pPr>
              <a:spcAft>
                <a:spcPts val="1000"/>
              </a:spcAft>
            </a:pPr>
            <a:r>
              <a:rPr lang="en-AU" sz="2200" b="0" i="0" u="none" strike="noStrike" baseline="0">
                <a:solidFill>
                  <a:srgbClr val="0E406A"/>
                </a:solidFill>
                <a:ea typeface="Segoe UI"/>
                <a:cs typeface="Segoe UI"/>
              </a:rPr>
              <a:t>Refer to the sample mini audit template</a:t>
            </a:r>
            <a:r>
              <a:rPr lang="en-AU" sz="2200">
                <a:solidFill>
                  <a:srgbClr val="0E406A"/>
                </a:solidFill>
                <a:ea typeface="Segoe UI"/>
                <a:cs typeface="Segoe UI"/>
              </a:rPr>
              <a:t> and complete Step 1 of the template</a:t>
            </a:r>
            <a:endParaRPr lang="en-AU" sz="2200" noProof="0">
              <a:solidFill>
                <a:srgbClr val="0E406A"/>
              </a:solidFill>
            </a:endParaRPr>
          </a:p>
        </p:txBody>
      </p:sp>
      <p:sp>
        <p:nvSpPr>
          <p:cNvPr id="2" name="Title 3">
            <a:extLst>
              <a:ext uri="{FF2B5EF4-FFF2-40B4-BE49-F238E27FC236}">
                <a16:creationId xmlns:a16="http://schemas.microsoft.com/office/drawing/2014/main" id="{D468A9C4-5514-1E1A-1DCF-8AF763A71860}"/>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dirty="0"/>
              <a:t>Audit group</a:t>
            </a:r>
            <a:r>
              <a:rPr lang="en-AU" noProof="0" dirty="0"/>
              <a:t> activity Part 1: 10 minutes</a:t>
            </a:r>
          </a:p>
        </p:txBody>
      </p:sp>
      <p:pic>
        <p:nvPicPr>
          <p:cNvPr id="5" name="Picture 4" descr="A blue and white stopwatch&#10;&#10;AI-generated content may be incorrect.">
            <a:extLst>
              <a:ext uri="{FF2B5EF4-FFF2-40B4-BE49-F238E27FC236}">
                <a16:creationId xmlns:a16="http://schemas.microsoft.com/office/drawing/2014/main" id="{1339D996-5954-1CCC-54BB-69C3BD0036EE}"/>
              </a:ext>
            </a:extLst>
          </p:cNvPr>
          <p:cNvPicPr>
            <a:picLocks noChangeAspect="1"/>
          </p:cNvPicPr>
          <p:nvPr/>
        </p:nvPicPr>
        <p:blipFill>
          <a:blip r:embed="rId3"/>
          <a:stretch>
            <a:fillRect/>
          </a:stretch>
        </p:blipFill>
        <p:spPr>
          <a:xfrm>
            <a:off x="11103925" y="1724025"/>
            <a:ext cx="2520000" cy="2520000"/>
          </a:xfrm>
          <a:prstGeom prst="rect">
            <a:avLst/>
          </a:prstGeom>
        </p:spPr>
      </p:pic>
    </p:spTree>
    <p:extLst>
      <p:ext uri="{BB962C8B-B14F-4D97-AF65-F5344CB8AC3E}">
        <p14:creationId xmlns:p14="http://schemas.microsoft.com/office/powerpoint/2010/main" val="838229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E919-F950-FEFD-5E33-089A35B1F2D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927D1BF-9884-30CB-0AAA-8F99716708AF}"/>
              </a:ext>
            </a:extLst>
          </p:cNvPr>
          <p:cNvSpPr txBox="1"/>
          <p:nvPr/>
        </p:nvSpPr>
        <p:spPr>
          <a:xfrm>
            <a:off x="1006475" y="2023579"/>
            <a:ext cx="8182130" cy="3797963"/>
          </a:xfrm>
          <a:prstGeom prst="rect">
            <a:avLst/>
          </a:prstGeom>
          <a:noFill/>
          <a:ln>
            <a:noFill/>
          </a:ln>
        </p:spPr>
        <p:txBody>
          <a:bodyPr wrap="square" lIns="91440" tIns="45720" rIns="91440" bIns="45720" rtlCol="0" anchor="t">
            <a:spAutoFit/>
          </a:bodyPr>
          <a:lstStyle/>
          <a:p>
            <a:pPr marL="285750" indent="-285750">
              <a:lnSpc>
                <a:spcPts val="3000"/>
              </a:lnSpc>
              <a:spcAft>
                <a:spcPts val="1000"/>
              </a:spcAft>
              <a:buFont typeface="Arial" panose="020B0604020202020204" pitchFamily="34" charset="0"/>
              <a:buChar char="•"/>
            </a:pPr>
            <a:r>
              <a:rPr lang="en-AU" sz="2200" noProof="0">
                <a:solidFill>
                  <a:srgbClr val="0E406A"/>
                </a:solidFill>
              </a:rPr>
              <a:t>Mini audit template</a:t>
            </a:r>
          </a:p>
          <a:p>
            <a:pPr marL="285750" indent="-285750">
              <a:lnSpc>
                <a:spcPts val="3000"/>
              </a:lnSpc>
              <a:spcAft>
                <a:spcPts val="1000"/>
              </a:spcAft>
              <a:buFont typeface="Arial" panose="020B0604020202020204" pitchFamily="34" charset="0"/>
              <a:buChar char="•"/>
            </a:pPr>
            <a:r>
              <a:rPr lang="en-AU" sz="2200">
                <a:solidFill>
                  <a:srgbClr val="0E406A"/>
                </a:solidFill>
              </a:rPr>
              <a:t>Clinical practice software, e.g. Best Practice Premier, MedicalDirector etc. </a:t>
            </a:r>
          </a:p>
          <a:p>
            <a:pPr marL="285750" indent="-285750">
              <a:lnSpc>
                <a:spcPts val="3000"/>
              </a:lnSpc>
              <a:spcAft>
                <a:spcPts val="1000"/>
              </a:spcAft>
              <a:buFont typeface="Arial" panose="020B0604020202020204" pitchFamily="34" charset="0"/>
              <a:buChar char="•"/>
            </a:pPr>
            <a:r>
              <a:rPr lang="en-AU" sz="2200">
                <a:solidFill>
                  <a:srgbClr val="0E406A"/>
                </a:solidFill>
              </a:rPr>
              <a:t>Additional data extraction tools as appropriate, e.g. Primary Sense, PenCAT, </a:t>
            </a:r>
            <a:r>
              <a:rPr lang="en-AU" sz="2200" err="1">
                <a:solidFill>
                  <a:srgbClr val="0E406A"/>
                </a:solidFill>
              </a:rPr>
              <a:t>Cubiko</a:t>
            </a:r>
            <a:endParaRPr lang="en-AU" sz="2200">
              <a:solidFill>
                <a:srgbClr val="0E406A"/>
              </a:solidFill>
            </a:endParaRPr>
          </a:p>
          <a:p>
            <a:pPr marL="285750" indent="-285750">
              <a:lnSpc>
                <a:spcPts val="3000"/>
              </a:lnSpc>
              <a:spcAft>
                <a:spcPts val="1000"/>
              </a:spcAft>
              <a:buFont typeface="Arial" panose="020B0604020202020204" pitchFamily="34" charset="0"/>
              <a:buChar char="•"/>
            </a:pPr>
            <a:r>
              <a:rPr lang="en-AU" sz="2200">
                <a:solidFill>
                  <a:srgbClr val="0E406A"/>
                </a:solidFill>
              </a:rPr>
              <a:t>Access to the NCSR </a:t>
            </a:r>
          </a:p>
          <a:p>
            <a:pPr marL="285750" indent="-285750">
              <a:lnSpc>
                <a:spcPts val="3000"/>
              </a:lnSpc>
              <a:spcAft>
                <a:spcPts val="1000"/>
              </a:spcAft>
              <a:buFont typeface="Arial" panose="020B0604020202020204" pitchFamily="34" charset="0"/>
              <a:buChar char="•"/>
            </a:pPr>
            <a:r>
              <a:rPr lang="en-AU" sz="2200">
                <a:solidFill>
                  <a:srgbClr val="0E406A"/>
                </a:solidFill>
              </a:rPr>
              <a:t>Keep accurate documentation of your audit</a:t>
            </a:r>
          </a:p>
          <a:p>
            <a:pPr marL="742950" lvl="1" indent="-285750">
              <a:lnSpc>
                <a:spcPts val="3000"/>
              </a:lnSpc>
              <a:spcAft>
                <a:spcPts val="1000"/>
              </a:spcAft>
              <a:buFont typeface="Arial" panose="020B0604020202020204" pitchFamily="34" charset="0"/>
              <a:buChar char="•"/>
            </a:pPr>
            <a:r>
              <a:rPr lang="en-AU" sz="2200">
                <a:solidFill>
                  <a:srgbClr val="0E406A"/>
                </a:solidFill>
              </a:rPr>
              <a:t>Minimum 6 hours for a mini audit</a:t>
            </a:r>
          </a:p>
        </p:txBody>
      </p:sp>
      <p:sp>
        <p:nvSpPr>
          <p:cNvPr id="2" name="Title 3">
            <a:extLst>
              <a:ext uri="{FF2B5EF4-FFF2-40B4-BE49-F238E27FC236}">
                <a16:creationId xmlns:a16="http://schemas.microsoft.com/office/drawing/2014/main" id="{DB2B64AF-6BD3-916B-E146-35F5D898BD62}"/>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Tools for conducting an audit</a:t>
            </a:r>
          </a:p>
        </p:txBody>
      </p:sp>
      <p:pic>
        <p:nvPicPr>
          <p:cNvPr id="4" name="Picture 3" descr="A wrench and screwdriver crossed&#10;&#10;AI-generated content may be incorrect.">
            <a:extLst>
              <a:ext uri="{FF2B5EF4-FFF2-40B4-BE49-F238E27FC236}">
                <a16:creationId xmlns:a16="http://schemas.microsoft.com/office/drawing/2014/main" id="{75E3AA51-BC22-9E53-EEF5-0B3AA815EBF0}"/>
              </a:ext>
            </a:extLst>
          </p:cNvPr>
          <p:cNvPicPr>
            <a:picLocks noChangeAspect="1"/>
          </p:cNvPicPr>
          <p:nvPr/>
        </p:nvPicPr>
        <p:blipFill>
          <a:blip r:embed="rId3"/>
          <a:stretch>
            <a:fillRect/>
          </a:stretch>
        </p:blipFill>
        <p:spPr>
          <a:xfrm>
            <a:off x="10075225" y="2023579"/>
            <a:ext cx="2520000" cy="2520000"/>
          </a:xfrm>
          <a:prstGeom prst="rect">
            <a:avLst/>
          </a:prstGeom>
        </p:spPr>
      </p:pic>
    </p:spTree>
    <p:extLst>
      <p:ext uri="{BB962C8B-B14F-4D97-AF65-F5344CB8AC3E}">
        <p14:creationId xmlns:p14="http://schemas.microsoft.com/office/powerpoint/2010/main" val="3554827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5059-1CF1-97D0-5C71-5C5CBC71DC9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B0B577-9B8C-E322-01AC-6F17FBD75D04}"/>
              </a:ext>
            </a:extLst>
          </p:cNvPr>
          <p:cNvSpPr txBox="1"/>
          <p:nvPr/>
        </p:nvSpPr>
        <p:spPr>
          <a:xfrm>
            <a:off x="1006475" y="1724025"/>
            <a:ext cx="10097450" cy="2298065"/>
          </a:xfrm>
          <a:prstGeom prst="rect">
            <a:avLst/>
          </a:prstGeom>
          <a:noFill/>
          <a:ln>
            <a:noFill/>
          </a:ln>
        </p:spPr>
        <p:txBody>
          <a:bodyPr wrap="square" lIns="91440" tIns="45720" rIns="91440" bIns="45720" rtlCol="0" anchor="t">
            <a:spAutoFit/>
          </a:bodyPr>
          <a:lstStyle/>
          <a:p>
            <a:pPr algn="l" rtl="0">
              <a:spcAft>
                <a:spcPts val="1000"/>
              </a:spcAft>
            </a:pPr>
            <a:r>
              <a:rPr lang="en-AU" sz="2200" b="0" i="0" u="none" strike="noStrike" baseline="0" dirty="0">
                <a:solidFill>
                  <a:srgbClr val="0E406A"/>
                </a:solidFill>
                <a:ea typeface="Segoe UI"/>
                <a:cs typeface="Segoe UI"/>
              </a:rPr>
              <a:t>Steps:</a:t>
            </a:r>
            <a:r>
              <a:rPr lang="en-US" sz="2200" b="0" i="0" dirty="0">
                <a:solidFill>
                  <a:srgbClr val="0E406A"/>
                </a:solidFill>
                <a:ea typeface="Segoe UI"/>
                <a:cs typeface="Segoe UI"/>
              </a:rPr>
              <a:t>​</a:t>
            </a:r>
          </a:p>
          <a:p>
            <a:pPr marL="457200" lvl="0" indent="-457200" algn="l" rtl="0">
              <a:spcAft>
                <a:spcPts val="1000"/>
              </a:spcAft>
              <a:buFont typeface=""/>
              <a:buAutoNum type="arabicPeriod"/>
            </a:pPr>
            <a:r>
              <a:rPr lang="en-AU" sz="2200" b="0" i="0" u="none" strike="noStrike" baseline="0" dirty="0">
                <a:solidFill>
                  <a:srgbClr val="0E406A"/>
                </a:solidFill>
                <a:ea typeface="Arial"/>
                <a:cs typeface="Arial"/>
              </a:rPr>
              <a:t>Consider what you might do to improve uptake within your practice </a:t>
            </a:r>
            <a:r>
              <a:rPr lang="en-US" sz="2200" b="0" i="0" dirty="0">
                <a:solidFill>
                  <a:srgbClr val="0E406A"/>
                </a:solidFill>
                <a:ea typeface="Arial"/>
                <a:cs typeface="Arial"/>
              </a:rPr>
              <a:t>​</a:t>
            </a:r>
          </a:p>
          <a:p>
            <a:pPr marL="457200" indent="-457200">
              <a:spcAft>
                <a:spcPts val="1000"/>
              </a:spcAft>
              <a:buFont typeface=""/>
              <a:buAutoNum type="arabicPeriod"/>
            </a:pPr>
            <a:r>
              <a:rPr lang="en-AU" sz="2200" b="0" i="0" u="none" strike="noStrike" baseline="0" dirty="0">
                <a:solidFill>
                  <a:srgbClr val="0E406A"/>
                </a:solidFill>
                <a:ea typeface="Arial"/>
                <a:cs typeface="Arial"/>
              </a:rPr>
              <a:t>Set some SMART goals that you can implement</a:t>
            </a:r>
            <a:r>
              <a:rPr lang="en-AU" sz="2200" dirty="0">
                <a:solidFill>
                  <a:srgbClr val="0E406A"/>
                </a:solidFill>
                <a:ea typeface="Arial"/>
                <a:cs typeface="Arial"/>
              </a:rPr>
              <a:t> – see below</a:t>
            </a:r>
            <a:endParaRPr lang="en-US" sz="2200" b="0" i="0" dirty="0">
              <a:solidFill>
                <a:srgbClr val="0E406A"/>
              </a:solidFill>
              <a:ea typeface="Arial"/>
              <a:cs typeface="Arial"/>
            </a:endParaRPr>
          </a:p>
          <a:p>
            <a:pPr marL="457200" indent="-457200">
              <a:spcAft>
                <a:spcPts val="1000"/>
              </a:spcAft>
              <a:buAutoNum type="arabicPeriod"/>
            </a:pPr>
            <a:r>
              <a:rPr lang="en-AU" sz="2200" dirty="0">
                <a:solidFill>
                  <a:srgbClr val="0E406A"/>
                </a:solidFill>
                <a:ea typeface="Segoe UI"/>
                <a:cs typeface="Arial"/>
              </a:rPr>
              <a:t>Complete Step 2 of your mini audit template</a:t>
            </a:r>
          </a:p>
          <a:p>
            <a:pPr algn="l" rtl="0">
              <a:spcAft>
                <a:spcPts val="1000"/>
              </a:spcAft>
            </a:pPr>
            <a:r>
              <a:rPr lang="en-AU" sz="2200" b="0" i="0" dirty="0">
                <a:solidFill>
                  <a:srgbClr val="000000"/>
                </a:solidFill>
                <a:ea typeface="Segoe UI"/>
                <a:cs typeface="Segoe UI"/>
              </a:rPr>
              <a:t>​</a:t>
            </a:r>
          </a:p>
        </p:txBody>
      </p:sp>
      <p:sp>
        <p:nvSpPr>
          <p:cNvPr id="2" name="Title 3">
            <a:extLst>
              <a:ext uri="{FF2B5EF4-FFF2-40B4-BE49-F238E27FC236}">
                <a16:creationId xmlns:a16="http://schemas.microsoft.com/office/drawing/2014/main" id="{369AEFDC-C0A4-C2DE-B2D6-0E03E373A1ED}"/>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a:t>Audit group</a:t>
            </a:r>
            <a:r>
              <a:rPr lang="en-AU" noProof="0"/>
              <a:t> activity Part 2: 10 minutes</a:t>
            </a:r>
          </a:p>
        </p:txBody>
      </p:sp>
      <p:pic>
        <p:nvPicPr>
          <p:cNvPr id="5" name="Picture 4" descr="A blue and white stopwatch&#10;&#10;AI-generated content may be incorrect.">
            <a:extLst>
              <a:ext uri="{FF2B5EF4-FFF2-40B4-BE49-F238E27FC236}">
                <a16:creationId xmlns:a16="http://schemas.microsoft.com/office/drawing/2014/main" id="{96F9826C-8E4D-AC5B-A47E-9AAADE315E3A}"/>
              </a:ext>
            </a:extLst>
          </p:cNvPr>
          <p:cNvPicPr>
            <a:picLocks noChangeAspect="1"/>
          </p:cNvPicPr>
          <p:nvPr/>
        </p:nvPicPr>
        <p:blipFill>
          <a:blip r:embed="rId3"/>
          <a:stretch>
            <a:fillRect/>
          </a:stretch>
        </p:blipFill>
        <p:spPr>
          <a:xfrm>
            <a:off x="11103925" y="1724025"/>
            <a:ext cx="2520000" cy="2520000"/>
          </a:xfrm>
          <a:prstGeom prst="rect">
            <a:avLst/>
          </a:prstGeom>
        </p:spPr>
      </p:pic>
      <p:grpSp>
        <p:nvGrpSpPr>
          <p:cNvPr id="28" name="Group 27">
            <a:extLst>
              <a:ext uri="{FF2B5EF4-FFF2-40B4-BE49-F238E27FC236}">
                <a16:creationId xmlns:a16="http://schemas.microsoft.com/office/drawing/2014/main" id="{68CF93C6-5260-E55D-5048-F37094D85177}"/>
              </a:ext>
            </a:extLst>
          </p:cNvPr>
          <p:cNvGrpSpPr/>
          <p:nvPr/>
        </p:nvGrpSpPr>
        <p:grpSpPr>
          <a:xfrm>
            <a:off x="1416957" y="4022090"/>
            <a:ext cx="7010400" cy="2808518"/>
            <a:chOff x="1562100" y="3706562"/>
            <a:chExt cx="7010400" cy="2808518"/>
          </a:xfrm>
        </p:grpSpPr>
        <p:grpSp>
          <p:nvGrpSpPr>
            <p:cNvPr id="9" name="Group 8">
              <a:extLst>
                <a:ext uri="{FF2B5EF4-FFF2-40B4-BE49-F238E27FC236}">
                  <a16:creationId xmlns:a16="http://schemas.microsoft.com/office/drawing/2014/main" id="{0961ABB3-8A69-A500-99CA-645C84926544}"/>
                </a:ext>
              </a:extLst>
            </p:cNvPr>
            <p:cNvGrpSpPr/>
            <p:nvPr/>
          </p:nvGrpSpPr>
          <p:grpSpPr>
            <a:xfrm>
              <a:off x="1562100" y="3716067"/>
              <a:ext cx="1371600" cy="2799013"/>
              <a:chOff x="1562100" y="3716067"/>
              <a:chExt cx="1371600" cy="2799013"/>
            </a:xfrm>
          </p:grpSpPr>
          <p:sp>
            <p:nvSpPr>
              <p:cNvPr id="6" name="Rectangle: Rounded Corners 5">
                <a:extLst>
                  <a:ext uri="{FF2B5EF4-FFF2-40B4-BE49-F238E27FC236}">
                    <a16:creationId xmlns:a16="http://schemas.microsoft.com/office/drawing/2014/main" id="{7CB6EBED-75DA-C2FA-ADAE-3ED6DEA049EE}"/>
                  </a:ext>
                </a:extLst>
              </p:cNvPr>
              <p:cNvSpPr/>
              <p:nvPr/>
            </p:nvSpPr>
            <p:spPr>
              <a:xfrm>
                <a:off x="1562100" y="3716067"/>
                <a:ext cx="1371600" cy="2789508"/>
              </a:xfrm>
              <a:prstGeom prst="roundRect">
                <a:avLst/>
              </a:prstGeom>
              <a:solidFill>
                <a:srgbClr val="2D7F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785DC74B-8003-A8C7-4D06-1D1C8ADCBAB0}"/>
                  </a:ext>
                </a:extLst>
              </p:cNvPr>
              <p:cNvSpPr txBox="1"/>
              <p:nvPr/>
            </p:nvSpPr>
            <p:spPr>
              <a:xfrm>
                <a:off x="1562100" y="3837424"/>
                <a:ext cx="1371600" cy="2677656"/>
              </a:xfrm>
              <a:prstGeom prst="rect">
                <a:avLst/>
              </a:prstGeom>
              <a:noFill/>
            </p:spPr>
            <p:txBody>
              <a:bodyPr wrap="square" rtlCol="0">
                <a:spAutoFit/>
              </a:bodyPr>
              <a:lstStyle/>
              <a:p>
                <a:pPr algn="ctr"/>
                <a:r>
                  <a:rPr lang="en-AU" sz="1600" dirty="0">
                    <a:solidFill>
                      <a:schemeClr val="bg1"/>
                    </a:solidFill>
                    <a:latin typeface="+mj-lt"/>
                  </a:rPr>
                  <a:t>Specific</a:t>
                </a:r>
                <a:br>
                  <a:rPr lang="en-AU" dirty="0">
                    <a:solidFill>
                      <a:schemeClr val="bg1"/>
                    </a:solidFill>
                    <a:latin typeface="+mj-lt"/>
                  </a:rPr>
                </a:br>
                <a:r>
                  <a:rPr lang="en-AU" sz="10000" dirty="0">
                    <a:solidFill>
                      <a:schemeClr val="bg1"/>
                    </a:solidFill>
                    <a:latin typeface="+mj-lt"/>
                  </a:rPr>
                  <a:t>S</a:t>
                </a:r>
              </a:p>
              <a:p>
                <a:pPr algn="ctr">
                  <a:spcAft>
                    <a:spcPts val="2000"/>
                  </a:spcAft>
                </a:pPr>
                <a:r>
                  <a:rPr lang="en-AU" sz="5000" dirty="0">
                    <a:solidFill>
                      <a:schemeClr val="bg1"/>
                    </a:solidFill>
                    <a:latin typeface="+mj-lt"/>
                  </a:rPr>
                  <a:t>G</a:t>
                </a:r>
              </a:p>
            </p:txBody>
          </p:sp>
        </p:grpSp>
        <p:grpSp>
          <p:nvGrpSpPr>
            <p:cNvPr id="10" name="Group 9">
              <a:extLst>
                <a:ext uri="{FF2B5EF4-FFF2-40B4-BE49-F238E27FC236}">
                  <a16:creationId xmlns:a16="http://schemas.microsoft.com/office/drawing/2014/main" id="{C28D7FD3-125D-88AE-AE64-BC159EA9447B}"/>
                </a:ext>
              </a:extLst>
            </p:cNvPr>
            <p:cNvGrpSpPr/>
            <p:nvPr/>
          </p:nvGrpSpPr>
          <p:grpSpPr>
            <a:xfrm>
              <a:off x="2971800" y="3716067"/>
              <a:ext cx="1371600" cy="2789508"/>
              <a:chOff x="1562100" y="3716067"/>
              <a:chExt cx="1371600" cy="2789508"/>
            </a:xfrm>
          </p:grpSpPr>
          <p:sp>
            <p:nvSpPr>
              <p:cNvPr id="11" name="Rectangle: Rounded Corners 10">
                <a:extLst>
                  <a:ext uri="{FF2B5EF4-FFF2-40B4-BE49-F238E27FC236}">
                    <a16:creationId xmlns:a16="http://schemas.microsoft.com/office/drawing/2014/main" id="{A20842BA-ED05-9692-A3FB-9A1F8BB1F848}"/>
                  </a:ext>
                </a:extLst>
              </p:cNvPr>
              <p:cNvSpPr/>
              <p:nvPr/>
            </p:nvSpPr>
            <p:spPr>
              <a:xfrm>
                <a:off x="1562100" y="3716067"/>
                <a:ext cx="1371600" cy="2789508"/>
              </a:xfrm>
              <a:prstGeom prst="roundRect">
                <a:avLst/>
              </a:prstGeom>
              <a:solidFill>
                <a:srgbClr val="F687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2D16DD3D-FFD8-565F-2F88-1A9A5E8C82A1}"/>
                  </a:ext>
                </a:extLst>
              </p:cNvPr>
              <p:cNvSpPr txBox="1"/>
              <p:nvPr/>
            </p:nvSpPr>
            <p:spPr>
              <a:xfrm>
                <a:off x="1562100" y="3837424"/>
                <a:ext cx="1371600" cy="2646878"/>
              </a:xfrm>
              <a:prstGeom prst="rect">
                <a:avLst/>
              </a:prstGeom>
              <a:noFill/>
            </p:spPr>
            <p:txBody>
              <a:bodyPr wrap="square" rtlCol="0">
                <a:spAutoFit/>
              </a:bodyPr>
              <a:lstStyle/>
              <a:p>
                <a:pPr algn="ctr"/>
                <a:r>
                  <a:rPr lang="en-AU" sz="1600" dirty="0">
                    <a:solidFill>
                      <a:schemeClr val="bg1"/>
                    </a:solidFill>
                    <a:latin typeface="+mj-lt"/>
                  </a:rPr>
                  <a:t>Measurable</a:t>
                </a:r>
                <a:br>
                  <a:rPr lang="en-AU" dirty="0">
                    <a:solidFill>
                      <a:schemeClr val="bg1"/>
                    </a:solidFill>
                    <a:latin typeface="+mj-lt"/>
                  </a:rPr>
                </a:br>
                <a:r>
                  <a:rPr lang="en-AU" sz="10000" dirty="0">
                    <a:solidFill>
                      <a:schemeClr val="bg1"/>
                    </a:solidFill>
                    <a:latin typeface="+mj-lt"/>
                  </a:rPr>
                  <a:t>M</a:t>
                </a:r>
              </a:p>
              <a:p>
                <a:pPr algn="ctr">
                  <a:spcAft>
                    <a:spcPts val="2000"/>
                  </a:spcAft>
                </a:pPr>
                <a:r>
                  <a:rPr lang="en-AU" sz="5000" dirty="0">
                    <a:solidFill>
                      <a:schemeClr val="bg1"/>
                    </a:solidFill>
                    <a:latin typeface="+mj-lt"/>
                  </a:rPr>
                  <a:t>O</a:t>
                </a:r>
              </a:p>
            </p:txBody>
          </p:sp>
        </p:grpSp>
        <p:grpSp>
          <p:nvGrpSpPr>
            <p:cNvPr id="13" name="Group 12">
              <a:extLst>
                <a:ext uri="{FF2B5EF4-FFF2-40B4-BE49-F238E27FC236}">
                  <a16:creationId xmlns:a16="http://schemas.microsoft.com/office/drawing/2014/main" id="{A98B30A7-2ED9-BEEA-4E38-E3513E1CFA1F}"/>
                </a:ext>
              </a:extLst>
            </p:cNvPr>
            <p:cNvGrpSpPr/>
            <p:nvPr/>
          </p:nvGrpSpPr>
          <p:grpSpPr>
            <a:xfrm>
              <a:off x="4381500" y="3716067"/>
              <a:ext cx="1371600" cy="2799013"/>
              <a:chOff x="1562100" y="3716067"/>
              <a:chExt cx="1371600" cy="2799013"/>
            </a:xfrm>
          </p:grpSpPr>
          <p:sp>
            <p:nvSpPr>
              <p:cNvPr id="14" name="Rectangle: Rounded Corners 13">
                <a:extLst>
                  <a:ext uri="{FF2B5EF4-FFF2-40B4-BE49-F238E27FC236}">
                    <a16:creationId xmlns:a16="http://schemas.microsoft.com/office/drawing/2014/main" id="{42EFC986-498B-ACA2-C789-4E49624F18A2}"/>
                  </a:ext>
                </a:extLst>
              </p:cNvPr>
              <p:cNvSpPr/>
              <p:nvPr/>
            </p:nvSpPr>
            <p:spPr>
              <a:xfrm>
                <a:off x="1562100" y="3716067"/>
                <a:ext cx="1371600" cy="2789508"/>
              </a:xfrm>
              <a:prstGeom prst="roundRect">
                <a:avLst/>
              </a:prstGeom>
              <a:solidFill>
                <a:srgbClr val="7AA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F134E0A2-73CB-6785-0A48-4AA3D6C7AAD3}"/>
                  </a:ext>
                </a:extLst>
              </p:cNvPr>
              <p:cNvSpPr txBox="1"/>
              <p:nvPr/>
            </p:nvSpPr>
            <p:spPr>
              <a:xfrm>
                <a:off x="1562100" y="3837424"/>
                <a:ext cx="1371600" cy="2677656"/>
              </a:xfrm>
              <a:prstGeom prst="rect">
                <a:avLst/>
              </a:prstGeom>
              <a:noFill/>
            </p:spPr>
            <p:txBody>
              <a:bodyPr wrap="square" rtlCol="0">
                <a:spAutoFit/>
              </a:bodyPr>
              <a:lstStyle/>
              <a:p>
                <a:pPr algn="ctr"/>
                <a:r>
                  <a:rPr lang="en-AU" sz="1600" dirty="0">
                    <a:solidFill>
                      <a:schemeClr val="bg1"/>
                    </a:solidFill>
                    <a:latin typeface="+mj-lt"/>
                  </a:rPr>
                  <a:t>Attainable</a:t>
                </a:r>
                <a:br>
                  <a:rPr lang="en-AU" dirty="0">
                    <a:solidFill>
                      <a:schemeClr val="bg1"/>
                    </a:solidFill>
                    <a:latin typeface="+mj-lt"/>
                  </a:rPr>
                </a:br>
                <a:r>
                  <a:rPr lang="en-AU" sz="10000" dirty="0">
                    <a:solidFill>
                      <a:schemeClr val="bg1"/>
                    </a:solidFill>
                    <a:latin typeface="+mj-lt"/>
                  </a:rPr>
                  <a:t>A</a:t>
                </a:r>
              </a:p>
              <a:p>
                <a:pPr algn="ctr">
                  <a:spcAft>
                    <a:spcPts val="2000"/>
                  </a:spcAft>
                </a:pPr>
                <a:r>
                  <a:rPr lang="en-AU" sz="5000" dirty="0">
                    <a:solidFill>
                      <a:schemeClr val="bg1"/>
                    </a:solidFill>
                    <a:latin typeface="+mj-lt"/>
                  </a:rPr>
                  <a:t>A</a:t>
                </a:r>
              </a:p>
            </p:txBody>
          </p:sp>
        </p:grpSp>
        <p:grpSp>
          <p:nvGrpSpPr>
            <p:cNvPr id="16" name="Group 15">
              <a:extLst>
                <a:ext uri="{FF2B5EF4-FFF2-40B4-BE49-F238E27FC236}">
                  <a16:creationId xmlns:a16="http://schemas.microsoft.com/office/drawing/2014/main" id="{FCF8A97A-F8CD-A497-5BBB-AF8AC42839D6}"/>
                </a:ext>
              </a:extLst>
            </p:cNvPr>
            <p:cNvGrpSpPr/>
            <p:nvPr/>
          </p:nvGrpSpPr>
          <p:grpSpPr>
            <a:xfrm>
              <a:off x="5791200" y="3716067"/>
              <a:ext cx="1371600" cy="2799013"/>
              <a:chOff x="1562100" y="3716067"/>
              <a:chExt cx="1371600" cy="2799013"/>
            </a:xfrm>
          </p:grpSpPr>
          <p:sp>
            <p:nvSpPr>
              <p:cNvPr id="17" name="Rectangle: Rounded Corners 16">
                <a:extLst>
                  <a:ext uri="{FF2B5EF4-FFF2-40B4-BE49-F238E27FC236}">
                    <a16:creationId xmlns:a16="http://schemas.microsoft.com/office/drawing/2014/main" id="{685800F4-3F6D-59E4-2F85-0F32490575CB}"/>
                  </a:ext>
                </a:extLst>
              </p:cNvPr>
              <p:cNvSpPr/>
              <p:nvPr/>
            </p:nvSpPr>
            <p:spPr>
              <a:xfrm>
                <a:off x="1562100" y="3716067"/>
                <a:ext cx="1371600" cy="2789508"/>
              </a:xfrm>
              <a:prstGeom prst="roundRect">
                <a:avLst/>
              </a:prstGeom>
              <a:solidFill>
                <a:srgbClr val="DD3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7B78EA94-DF5D-1D37-F747-E4B215286F25}"/>
                  </a:ext>
                </a:extLst>
              </p:cNvPr>
              <p:cNvSpPr txBox="1"/>
              <p:nvPr/>
            </p:nvSpPr>
            <p:spPr>
              <a:xfrm>
                <a:off x="1562100" y="3837424"/>
                <a:ext cx="1371600" cy="2677656"/>
              </a:xfrm>
              <a:prstGeom prst="rect">
                <a:avLst/>
              </a:prstGeom>
              <a:noFill/>
            </p:spPr>
            <p:txBody>
              <a:bodyPr wrap="square" rtlCol="0">
                <a:spAutoFit/>
              </a:bodyPr>
              <a:lstStyle/>
              <a:p>
                <a:pPr algn="ctr"/>
                <a:r>
                  <a:rPr lang="en-AU" sz="1600" dirty="0">
                    <a:solidFill>
                      <a:schemeClr val="bg1"/>
                    </a:solidFill>
                    <a:latin typeface="+mj-lt"/>
                  </a:rPr>
                  <a:t>Relevant</a:t>
                </a:r>
                <a:br>
                  <a:rPr lang="en-AU" dirty="0">
                    <a:solidFill>
                      <a:schemeClr val="bg1"/>
                    </a:solidFill>
                    <a:latin typeface="+mj-lt"/>
                  </a:rPr>
                </a:br>
                <a:r>
                  <a:rPr lang="en-AU" sz="10000" dirty="0">
                    <a:solidFill>
                      <a:schemeClr val="bg1"/>
                    </a:solidFill>
                    <a:latin typeface="+mj-lt"/>
                  </a:rPr>
                  <a:t>R</a:t>
                </a:r>
              </a:p>
              <a:p>
                <a:pPr algn="ctr">
                  <a:spcAft>
                    <a:spcPts val="2000"/>
                  </a:spcAft>
                </a:pPr>
                <a:r>
                  <a:rPr lang="en-AU" sz="5000" dirty="0">
                    <a:solidFill>
                      <a:schemeClr val="bg1"/>
                    </a:solidFill>
                    <a:latin typeface="+mj-lt"/>
                  </a:rPr>
                  <a:t>L</a:t>
                </a:r>
              </a:p>
            </p:txBody>
          </p:sp>
        </p:grpSp>
        <p:grpSp>
          <p:nvGrpSpPr>
            <p:cNvPr id="25" name="Group 24">
              <a:extLst>
                <a:ext uri="{FF2B5EF4-FFF2-40B4-BE49-F238E27FC236}">
                  <a16:creationId xmlns:a16="http://schemas.microsoft.com/office/drawing/2014/main" id="{51B1D027-3F95-2835-A6C1-F9F1750F61E3}"/>
                </a:ext>
              </a:extLst>
            </p:cNvPr>
            <p:cNvGrpSpPr/>
            <p:nvPr/>
          </p:nvGrpSpPr>
          <p:grpSpPr>
            <a:xfrm>
              <a:off x="7200900" y="3706562"/>
              <a:ext cx="1371600" cy="2789508"/>
              <a:chOff x="1562100" y="3716067"/>
              <a:chExt cx="1371600" cy="2789508"/>
            </a:xfrm>
          </p:grpSpPr>
          <p:sp>
            <p:nvSpPr>
              <p:cNvPr id="26" name="Rectangle: Rounded Corners 25">
                <a:extLst>
                  <a:ext uri="{FF2B5EF4-FFF2-40B4-BE49-F238E27FC236}">
                    <a16:creationId xmlns:a16="http://schemas.microsoft.com/office/drawing/2014/main" id="{BD222647-2B85-BDA4-477F-6C4593F36181}"/>
                  </a:ext>
                </a:extLst>
              </p:cNvPr>
              <p:cNvSpPr/>
              <p:nvPr/>
            </p:nvSpPr>
            <p:spPr>
              <a:xfrm>
                <a:off x="1562100" y="3716067"/>
                <a:ext cx="1371600" cy="2789508"/>
              </a:xfrm>
              <a:prstGeom prst="roundRect">
                <a:avLst/>
              </a:prstGeom>
              <a:solidFill>
                <a:srgbClr val="0E40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a:extLst>
                  <a:ext uri="{FF2B5EF4-FFF2-40B4-BE49-F238E27FC236}">
                    <a16:creationId xmlns:a16="http://schemas.microsoft.com/office/drawing/2014/main" id="{7778CF07-5F62-BA47-133A-F84082FD7009}"/>
                  </a:ext>
                </a:extLst>
              </p:cNvPr>
              <p:cNvSpPr txBox="1"/>
              <p:nvPr/>
            </p:nvSpPr>
            <p:spPr>
              <a:xfrm>
                <a:off x="1562100" y="3837424"/>
                <a:ext cx="1371600" cy="2646878"/>
              </a:xfrm>
              <a:prstGeom prst="rect">
                <a:avLst/>
              </a:prstGeom>
              <a:noFill/>
            </p:spPr>
            <p:txBody>
              <a:bodyPr wrap="square" rtlCol="0">
                <a:spAutoFit/>
              </a:bodyPr>
              <a:lstStyle/>
              <a:p>
                <a:pPr algn="ctr"/>
                <a:r>
                  <a:rPr lang="en-AU" sz="1600" dirty="0">
                    <a:solidFill>
                      <a:schemeClr val="bg1"/>
                    </a:solidFill>
                    <a:latin typeface="+mj-lt"/>
                  </a:rPr>
                  <a:t>Time-bound</a:t>
                </a:r>
                <a:br>
                  <a:rPr lang="en-AU" dirty="0">
                    <a:solidFill>
                      <a:schemeClr val="bg1"/>
                    </a:solidFill>
                    <a:latin typeface="+mj-lt"/>
                  </a:rPr>
                </a:br>
                <a:r>
                  <a:rPr lang="en-AU" sz="10000" dirty="0">
                    <a:solidFill>
                      <a:schemeClr val="bg1"/>
                    </a:solidFill>
                    <a:latin typeface="+mj-lt"/>
                  </a:rPr>
                  <a:t>T</a:t>
                </a:r>
              </a:p>
              <a:p>
                <a:pPr algn="ctr">
                  <a:spcAft>
                    <a:spcPts val="2000"/>
                  </a:spcAft>
                </a:pPr>
                <a:r>
                  <a:rPr lang="en-AU" sz="5000" dirty="0">
                    <a:solidFill>
                      <a:schemeClr val="bg1"/>
                    </a:solidFill>
                    <a:latin typeface="+mj-lt"/>
                  </a:rPr>
                  <a:t>S</a:t>
                </a:r>
              </a:p>
            </p:txBody>
          </p:sp>
        </p:grpSp>
      </p:grpSp>
    </p:spTree>
    <p:extLst>
      <p:ext uri="{BB962C8B-B14F-4D97-AF65-F5344CB8AC3E}">
        <p14:creationId xmlns:p14="http://schemas.microsoft.com/office/powerpoint/2010/main" val="257400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564F-3E08-8B26-10CC-0AF4BCCF798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7F3F790-69E5-965E-1BF2-849DF19FB5EC}"/>
              </a:ext>
            </a:extLst>
          </p:cNvPr>
          <p:cNvSpPr txBox="1"/>
          <p:nvPr/>
        </p:nvSpPr>
        <p:spPr>
          <a:xfrm>
            <a:off x="1006475" y="1724025"/>
            <a:ext cx="12617450" cy="3441968"/>
          </a:xfrm>
          <a:prstGeom prst="rect">
            <a:avLst/>
          </a:prstGeom>
          <a:noFill/>
          <a:ln>
            <a:noFill/>
          </a:ln>
        </p:spPr>
        <p:txBody>
          <a:bodyPr wrap="square" lIns="91440" tIns="45720" rIns="91440" bIns="45720" rtlCol="0" anchor="t">
            <a:spAutoFit/>
          </a:bodyPr>
          <a:lstStyle/>
          <a:p>
            <a:pPr marL="285750" indent="-285750">
              <a:lnSpc>
                <a:spcPct val="100000"/>
              </a:lnSpc>
              <a:spcAft>
                <a:spcPts val="1000"/>
              </a:spcAft>
              <a:buFont typeface="Arial" panose="020B0604020202020204" pitchFamily="34" charset="0"/>
              <a:buChar char="•"/>
            </a:pPr>
            <a:r>
              <a:rPr lang="en-AU" sz="2200" noProof="0">
                <a:solidFill>
                  <a:srgbClr val="0E406A"/>
                </a:solidFill>
              </a:rPr>
              <a:t>Data extraction tools vary – limitations exist</a:t>
            </a:r>
          </a:p>
          <a:p>
            <a:pPr marL="800100" lvl="1" indent="-342900">
              <a:spcAft>
                <a:spcPts val="1000"/>
              </a:spcAft>
              <a:buFont typeface="Courier New" panose="02070309020205020404" pitchFamily="49" charset="0"/>
              <a:buChar char="o"/>
            </a:pPr>
            <a:r>
              <a:rPr lang="en-AU" sz="2200" noProof="0">
                <a:solidFill>
                  <a:srgbClr val="0E406A"/>
                </a:solidFill>
              </a:rPr>
              <a:t>Familiarise yourself with your software</a:t>
            </a:r>
          </a:p>
          <a:p>
            <a:pPr marL="285750" indent="-285750">
              <a:lnSpc>
                <a:spcPct val="100000"/>
              </a:lnSpc>
              <a:spcAft>
                <a:spcPts val="1000"/>
              </a:spcAft>
              <a:buFont typeface="Arial" panose="020B0604020202020204" pitchFamily="34" charset="0"/>
              <a:buChar char="•"/>
            </a:pPr>
            <a:r>
              <a:rPr lang="en-AU" sz="2200" noProof="0">
                <a:solidFill>
                  <a:srgbClr val="0E406A"/>
                </a:solidFill>
              </a:rPr>
              <a:t>Depends on how results from NCSR are ingested in the patient record e.g. as a PDF or within “investigations” or “results” tab</a:t>
            </a:r>
          </a:p>
          <a:p>
            <a:pPr marL="285750" indent="-285750">
              <a:spcAft>
                <a:spcPts val="1000"/>
              </a:spcAft>
              <a:buFont typeface="Arial" panose="020B0604020202020204" pitchFamily="34" charset="0"/>
              <a:buChar char="•"/>
            </a:pPr>
            <a:r>
              <a:rPr lang="en-AU" sz="2200" noProof="0">
                <a:solidFill>
                  <a:srgbClr val="0E406A"/>
                </a:solidFill>
              </a:rPr>
              <a:t>Data extraction tools often won’t pick up NBCSP </a:t>
            </a:r>
            <a:r>
              <a:rPr lang="en-AU" sz="2200" noProof="0" err="1">
                <a:solidFill>
                  <a:srgbClr val="0E406A"/>
                </a:solidFill>
              </a:rPr>
              <a:t>iFOBTs</a:t>
            </a:r>
            <a:r>
              <a:rPr lang="en-AU" sz="2200" noProof="0">
                <a:solidFill>
                  <a:srgbClr val="0E406A"/>
                </a:solidFill>
              </a:rPr>
              <a:t> in a PDF – data needs to be within “investigations” or “results” tab </a:t>
            </a:r>
          </a:p>
          <a:p>
            <a:pPr marL="285750" indent="-285750">
              <a:lnSpc>
                <a:spcPct val="100000"/>
              </a:lnSpc>
              <a:spcAft>
                <a:spcPts val="1000"/>
              </a:spcAft>
              <a:buFont typeface="Arial" panose="020B0604020202020204" pitchFamily="34" charset="0"/>
              <a:buChar char="•"/>
            </a:pPr>
            <a:r>
              <a:rPr lang="en-AU" sz="2200" noProof="0">
                <a:solidFill>
                  <a:srgbClr val="0E406A"/>
                </a:solidFill>
              </a:rPr>
              <a:t>The NCSR does not currently have a data extraction function – manual checking is required</a:t>
            </a:r>
          </a:p>
          <a:p>
            <a:pPr marL="285750" indent="-285750">
              <a:spcAft>
                <a:spcPts val="1000"/>
              </a:spcAft>
              <a:buFont typeface="Arial" panose="020B0604020202020204" pitchFamily="34" charset="0"/>
              <a:buChar char="•"/>
            </a:pPr>
            <a:r>
              <a:rPr lang="en-AU" sz="2200" noProof="0">
                <a:solidFill>
                  <a:srgbClr val="0E406A"/>
                </a:solidFill>
              </a:rPr>
              <a:t>May wish to exclude patients who have had private FOBTs for the purpose of the audit</a:t>
            </a:r>
          </a:p>
        </p:txBody>
      </p:sp>
      <p:sp>
        <p:nvSpPr>
          <p:cNvPr id="2" name="Title 3">
            <a:extLst>
              <a:ext uri="{FF2B5EF4-FFF2-40B4-BE49-F238E27FC236}">
                <a16:creationId xmlns:a16="http://schemas.microsoft.com/office/drawing/2014/main" id="{ED55634D-835C-4C95-E06F-101D9DEFDB94}"/>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Audit pitfalls</a:t>
            </a:r>
          </a:p>
        </p:txBody>
      </p:sp>
    </p:spTree>
    <p:extLst>
      <p:ext uri="{BB962C8B-B14F-4D97-AF65-F5344CB8AC3E}">
        <p14:creationId xmlns:p14="http://schemas.microsoft.com/office/powerpoint/2010/main" val="2382977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582D-AB92-B63E-6E3B-347BD34526B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FB6CE25-D751-BE52-19CC-2C8626CD5671}"/>
              </a:ext>
            </a:extLst>
          </p:cNvPr>
          <p:cNvSpPr txBox="1">
            <a:spLocks/>
          </p:cNvSpPr>
          <p:nvPr/>
        </p:nvSpPr>
        <p:spPr>
          <a:xfrm>
            <a:off x="1006475" y="2501900"/>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sz="6000" noProof="0">
                <a:solidFill>
                  <a:schemeClr val="bg1"/>
                </a:solidFill>
              </a:rPr>
              <a:t>Small group activity – wrap up</a:t>
            </a:r>
          </a:p>
        </p:txBody>
      </p:sp>
    </p:spTree>
    <p:extLst>
      <p:ext uri="{BB962C8B-B14F-4D97-AF65-F5344CB8AC3E}">
        <p14:creationId xmlns:p14="http://schemas.microsoft.com/office/powerpoint/2010/main" val="1344519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173B91-0EDF-DCFA-733A-631F5A65E79B}"/>
              </a:ext>
            </a:extLst>
          </p:cNvPr>
          <p:cNvSpPr txBox="1"/>
          <p:nvPr/>
        </p:nvSpPr>
        <p:spPr>
          <a:xfrm>
            <a:off x="1006475" y="1724025"/>
            <a:ext cx="12617450" cy="3698448"/>
          </a:xfrm>
          <a:prstGeom prst="rect">
            <a:avLst/>
          </a:prstGeom>
          <a:noFill/>
          <a:ln>
            <a:noFill/>
          </a:ln>
        </p:spPr>
        <p:txBody>
          <a:bodyPr wrap="square" lIns="91440" tIns="45720" rIns="91440" bIns="45720" rtlCol="0" anchor="t">
            <a:spAutoFit/>
          </a:bodyPr>
          <a:lstStyle/>
          <a:p>
            <a:pPr marL="285750" indent="-285750">
              <a:lnSpc>
                <a:spcPct val="100000"/>
              </a:lnSpc>
              <a:spcAft>
                <a:spcPts val="1000"/>
              </a:spcAft>
              <a:buFont typeface="Arial" panose="020B0604020202020204" pitchFamily="34" charset="0"/>
              <a:buChar char="•"/>
            </a:pPr>
            <a:r>
              <a:rPr lang="en-AU" sz="2200" noProof="0">
                <a:solidFill>
                  <a:schemeClr val="bg1"/>
                </a:solidFill>
              </a:rPr>
              <a:t>Overview of the National Bowel Cancer Screening Program</a:t>
            </a:r>
          </a:p>
          <a:p>
            <a:pPr marL="742950" lvl="1" indent="-285750">
              <a:spcAft>
                <a:spcPts val="1000"/>
              </a:spcAft>
              <a:buFont typeface="Arial" panose="020B0604020202020204" pitchFamily="34" charset="0"/>
              <a:buChar char="•"/>
            </a:pPr>
            <a:r>
              <a:rPr lang="en-AU" sz="2200" noProof="0">
                <a:solidFill>
                  <a:schemeClr val="bg1"/>
                </a:solidFill>
              </a:rPr>
              <a:t>National Cancer Screening Register – integrate with your software </a:t>
            </a:r>
          </a:p>
          <a:p>
            <a:pPr marL="742950" lvl="1" indent="-285750">
              <a:spcAft>
                <a:spcPts val="1000"/>
              </a:spcAft>
              <a:buFont typeface="Arial" panose="020B0604020202020204" pitchFamily="34" charset="0"/>
              <a:buChar char="•"/>
            </a:pPr>
            <a:r>
              <a:rPr lang="en-AU" sz="2200" noProof="0">
                <a:solidFill>
                  <a:schemeClr val="bg1"/>
                </a:solidFill>
              </a:rPr>
              <a:t>Alternative access to kits model – don't use private pathology kits</a:t>
            </a:r>
          </a:p>
          <a:p>
            <a:pPr marL="285750" indent="-285750">
              <a:lnSpc>
                <a:spcPct val="100000"/>
              </a:lnSpc>
              <a:spcAft>
                <a:spcPts val="1000"/>
              </a:spcAft>
              <a:buFont typeface="Arial" panose="020B0604020202020204" pitchFamily="34" charset="0"/>
              <a:buChar char="•"/>
            </a:pPr>
            <a:r>
              <a:rPr lang="en-AU" sz="2200" noProof="0">
                <a:solidFill>
                  <a:schemeClr val="bg1"/>
                </a:solidFill>
              </a:rPr>
              <a:t>Under screened populations</a:t>
            </a:r>
          </a:p>
          <a:p>
            <a:pPr marL="742950" lvl="1" indent="-285750">
              <a:spcAft>
                <a:spcPts val="1000"/>
              </a:spcAft>
              <a:buFont typeface="Arial" panose="020B0604020202020204" pitchFamily="34" charset="0"/>
              <a:buChar char="•"/>
            </a:pPr>
            <a:r>
              <a:rPr lang="en-AU" sz="2200" noProof="0">
                <a:solidFill>
                  <a:schemeClr val="bg1"/>
                </a:solidFill>
              </a:rPr>
              <a:t>Barriers to participation</a:t>
            </a:r>
          </a:p>
          <a:p>
            <a:pPr marL="742950" lvl="1" indent="-285750">
              <a:spcAft>
                <a:spcPts val="1000"/>
              </a:spcAft>
              <a:buFont typeface="Arial" panose="020B0604020202020204" pitchFamily="34" charset="0"/>
              <a:buChar char="•"/>
            </a:pPr>
            <a:r>
              <a:rPr lang="en-AU" sz="2200" noProof="0">
                <a:solidFill>
                  <a:schemeClr val="bg1"/>
                </a:solidFill>
              </a:rPr>
              <a:t>Small group discussion: ways of overcoming barriers</a:t>
            </a:r>
          </a:p>
          <a:p>
            <a:pPr marL="285750" indent="-285750">
              <a:spcAft>
                <a:spcPts val="1000"/>
              </a:spcAft>
              <a:buFont typeface="Arial" panose="020B0604020202020204" pitchFamily="34" charset="0"/>
              <a:buChar char="•"/>
            </a:pPr>
            <a:r>
              <a:rPr lang="en-AU" sz="2200" noProof="0">
                <a:solidFill>
                  <a:schemeClr val="bg1"/>
                </a:solidFill>
              </a:rPr>
              <a:t>Mini audits: </a:t>
            </a:r>
            <a:r>
              <a:rPr lang="en-AU" sz="2200">
                <a:solidFill>
                  <a:schemeClr val="bg1"/>
                </a:solidFill>
              </a:rPr>
              <a:t>complete the </a:t>
            </a:r>
            <a:r>
              <a:rPr lang="en-AU" sz="2200" noProof="0">
                <a:solidFill>
                  <a:schemeClr val="bg1"/>
                </a:solidFill>
              </a:rPr>
              <a:t>post-workshop activity</a:t>
            </a:r>
          </a:p>
          <a:p>
            <a:pPr marL="742950" lvl="1" indent="-285750">
              <a:spcAft>
                <a:spcPts val="1000"/>
              </a:spcAft>
              <a:buFont typeface="Arial" panose="020B0604020202020204" pitchFamily="34" charset="0"/>
              <a:buChar char="•"/>
            </a:pPr>
            <a:r>
              <a:rPr lang="en-AU" sz="2200" noProof="0">
                <a:solidFill>
                  <a:schemeClr val="bg1"/>
                </a:solidFill>
              </a:rPr>
              <a:t>Consider ways to improve patient engagement in the Program </a:t>
            </a:r>
          </a:p>
        </p:txBody>
      </p:sp>
      <p:sp>
        <p:nvSpPr>
          <p:cNvPr id="7" name="Title 3">
            <a:extLst>
              <a:ext uri="{FF2B5EF4-FFF2-40B4-BE49-F238E27FC236}">
                <a16:creationId xmlns:a16="http://schemas.microsoft.com/office/drawing/2014/main" id="{CE38DBF1-36C6-A35C-81BE-FA0EBBC55DB8}"/>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solidFill>
                  <a:schemeClr val="bg1"/>
                </a:solidFill>
              </a:rPr>
              <a:t>Workshop summary</a:t>
            </a:r>
          </a:p>
        </p:txBody>
      </p:sp>
    </p:spTree>
    <p:extLst>
      <p:ext uri="{BB962C8B-B14F-4D97-AF65-F5344CB8AC3E}">
        <p14:creationId xmlns:p14="http://schemas.microsoft.com/office/powerpoint/2010/main" val="3222121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375ED-9E75-62A5-699A-CD7D09C16E6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262055C-8A10-2A39-D0B0-71C680A25049}"/>
              </a:ext>
            </a:extLst>
          </p:cNvPr>
          <p:cNvSpPr txBox="1">
            <a:spLocks/>
          </p:cNvSpPr>
          <p:nvPr/>
        </p:nvSpPr>
        <p:spPr>
          <a:xfrm>
            <a:off x="1006475" y="2905125"/>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sz="6000" noProof="0">
                <a:solidFill>
                  <a:schemeClr val="bg1"/>
                </a:solidFill>
              </a:rPr>
              <a:t>Q&amp;A</a:t>
            </a:r>
          </a:p>
        </p:txBody>
      </p:sp>
    </p:spTree>
    <p:extLst>
      <p:ext uri="{BB962C8B-B14F-4D97-AF65-F5344CB8AC3E}">
        <p14:creationId xmlns:p14="http://schemas.microsoft.com/office/powerpoint/2010/main" val="966645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EF63-1D21-7403-0481-71FB6B7EE0B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0DB9593-5BDE-4B4F-6429-70FBB7A1D5BB}"/>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Post-knowledge check</a:t>
            </a:r>
          </a:p>
        </p:txBody>
      </p:sp>
      <p:pic>
        <p:nvPicPr>
          <p:cNvPr id="4" name="Picture 3" descr="A qr code with a red text&#10;&#10;AI-generated content may be incorrect.">
            <a:extLst>
              <a:ext uri="{FF2B5EF4-FFF2-40B4-BE49-F238E27FC236}">
                <a16:creationId xmlns:a16="http://schemas.microsoft.com/office/drawing/2014/main" id="{EA9F12D7-06E5-954F-B4C2-C0ED1F932173}"/>
              </a:ext>
            </a:extLst>
          </p:cNvPr>
          <p:cNvPicPr>
            <a:picLocks noChangeAspect="1"/>
          </p:cNvPicPr>
          <p:nvPr/>
        </p:nvPicPr>
        <p:blipFill>
          <a:blip r:embed="rId3"/>
          <a:stretch>
            <a:fillRect/>
          </a:stretch>
        </p:blipFill>
        <p:spPr>
          <a:xfrm>
            <a:off x="782028" y="1384498"/>
            <a:ext cx="6229151" cy="6229151"/>
          </a:xfrm>
          <a:prstGeom prst="rect">
            <a:avLst/>
          </a:prstGeom>
        </p:spPr>
      </p:pic>
    </p:spTree>
    <p:extLst>
      <p:ext uri="{BB962C8B-B14F-4D97-AF65-F5344CB8AC3E}">
        <p14:creationId xmlns:p14="http://schemas.microsoft.com/office/powerpoint/2010/main" val="2506456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4ABA-1422-DFB7-3A4B-A199EBB2FD9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C3FDC13-3902-FE21-910D-E931AB8E4BBD}"/>
              </a:ext>
            </a:extLst>
          </p:cNvPr>
          <p:cNvSpPr txBox="1"/>
          <p:nvPr/>
        </p:nvSpPr>
        <p:spPr>
          <a:xfrm>
            <a:off x="1006475" y="1724025"/>
            <a:ext cx="9808670" cy="4939814"/>
          </a:xfrm>
          <a:prstGeom prst="rect">
            <a:avLst/>
          </a:prstGeom>
          <a:noFill/>
          <a:ln>
            <a:noFill/>
          </a:ln>
        </p:spPr>
        <p:txBody>
          <a:bodyPr wrap="square" rtlCol="0">
            <a:spAutoFit/>
          </a:bodyPr>
          <a:lstStyle/>
          <a:p>
            <a:pPr>
              <a:lnSpc>
                <a:spcPct val="100000"/>
              </a:lnSpc>
              <a:spcAft>
                <a:spcPts val="1000"/>
              </a:spcAft>
            </a:pPr>
            <a:r>
              <a:rPr lang="en-AU" sz="2200" noProof="0" dirty="0">
                <a:solidFill>
                  <a:srgbClr val="0E406A"/>
                </a:solidFill>
              </a:rPr>
              <a:t>Approved for 3 CPD hours with the RACGP and ACRRM:</a:t>
            </a:r>
          </a:p>
          <a:p>
            <a:pPr marL="342900" indent="-342900">
              <a:lnSpc>
                <a:spcPct val="100000"/>
              </a:lnSpc>
              <a:spcAft>
                <a:spcPts val="1000"/>
              </a:spcAft>
              <a:buFont typeface="Arial" panose="020B0604020202020204" pitchFamily="34" charset="0"/>
              <a:buChar char="•"/>
            </a:pPr>
            <a:r>
              <a:rPr lang="en-AU" sz="2200" noProof="0" dirty="0">
                <a:solidFill>
                  <a:srgbClr val="0E406A"/>
                </a:solidFill>
              </a:rPr>
              <a:t>1.5 hours Education Activities</a:t>
            </a:r>
          </a:p>
          <a:p>
            <a:pPr marL="342900" indent="-342900">
              <a:lnSpc>
                <a:spcPct val="100000"/>
              </a:lnSpc>
              <a:spcAft>
                <a:spcPts val="1000"/>
              </a:spcAft>
              <a:buFont typeface="Arial" panose="020B0604020202020204" pitchFamily="34" charset="0"/>
              <a:buChar char="•"/>
            </a:pPr>
            <a:r>
              <a:rPr lang="en-AU" sz="2200" noProof="0" dirty="0">
                <a:solidFill>
                  <a:srgbClr val="0E406A"/>
                </a:solidFill>
              </a:rPr>
              <a:t>1 hour Reviewing Performance</a:t>
            </a:r>
          </a:p>
          <a:p>
            <a:pPr marL="342900" indent="-342900">
              <a:lnSpc>
                <a:spcPct val="100000"/>
              </a:lnSpc>
              <a:spcAft>
                <a:spcPts val="1000"/>
              </a:spcAft>
              <a:buFont typeface="Arial" panose="020B0604020202020204" pitchFamily="34" charset="0"/>
              <a:buChar char="•"/>
            </a:pPr>
            <a:r>
              <a:rPr lang="en-AU" sz="2200" noProof="0" dirty="0">
                <a:solidFill>
                  <a:srgbClr val="0E406A"/>
                </a:solidFill>
              </a:rPr>
              <a:t>0.5 hour Measuring Outcomes</a:t>
            </a:r>
          </a:p>
          <a:p>
            <a:pPr>
              <a:lnSpc>
                <a:spcPct val="100000"/>
              </a:lnSpc>
              <a:spcAft>
                <a:spcPts val="1000"/>
              </a:spcAft>
            </a:pPr>
            <a:endParaRPr lang="en-AU" sz="1000" noProof="0" dirty="0">
              <a:solidFill>
                <a:srgbClr val="0E406A"/>
              </a:solidFill>
            </a:endParaRPr>
          </a:p>
          <a:p>
            <a:pPr>
              <a:lnSpc>
                <a:spcPct val="100000"/>
              </a:lnSpc>
              <a:spcAft>
                <a:spcPts val="1000"/>
              </a:spcAft>
            </a:pPr>
            <a:r>
              <a:rPr lang="en-AU" sz="2200" noProof="0" dirty="0">
                <a:solidFill>
                  <a:srgbClr val="0E406A"/>
                </a:solidFill>
              </a:rPr>
              <a:t>Endorsed by the Australian College of Nurse Practitioners (ACNP) and </a:t>
            </a:r>
            <a:r>
              <a:rPr lang="en-US" sz="2200" noProof="0" dirty="0">
                <a:solidFill>
                  <a:srgbClr val="0E406A"/>
                </a:solidFill>
              </a:rPr>
              <a:t>National Association of Aboriginal and Torres Strait Islander Health Workers </a:t>
            </a:r>
            <a:r>
              <a:rPr lang="en-US" sz="2200" dirty="0">
                <a:solidFill>
                  <a:srgbClr val="0E406A"/>
                </a:solidFill>
              </a:rPr>
              <a:t>and Practitioners (NAATSIHWP).</a:t>
            </a:r>
            <a:endParaRPr lang="en-AU" sz="2200" noProof="0" dirty="0">
              <a:solidFill>
                <a:srgbClr val="0E406A"/>
              </a:solidFill>
            </a:endParaRPr>
          </a:p>
          <a:p>
            <a:pPr>
              <a:lnSpc>
                <a:spcPct val="100000"/>
              </a:lnSpc>
              <a:spcAft>
                <a:spcPts val="1000"/>
              </a:spcAft>
            </a:pPr>
            <a:endParaRPr lang="en-AU" sz="1000" noProof="0" dirty="0">
              <a:solidFill>
                <a:srgbClr val="0E406A"/>
              </a:solidFill>
            </a:endParaRPr>
          </a:p>
          <a:p>
            <a:pPr>
              <a:lnSpc>
                <a:spcPct val="100000"/>
              </a:lnSpc>
              <a:spcAft>
                <a:spcPts val="1000"/>
              </a:spcAft>
            </a:pPr>
            <a:r>
              <a:rPr lang="en-AU" sz="2200" noProof="0" dirty="0">
                <a:solidFill>
                  <a:srgbClr val="0E406A"/>
                </a:solidFill>
              </a:rPr>
              <a:t>A Statement of Completion will be emailed to each attendee within the month.</a:t>
            </a:r>
          </a:p>
          <a:p>
            <a:pPr>
              <a:lnSpc>
                <a:spcPct val="100000"/>
              </a:lnSpc>
              <a:spcAft>
                <a:spcPts val="1000"/>
              </a:spcAft>
            </a:pPr>
            <a:endParaRPr lang="en-AU" sz="1000" noProof="0" dirty="0">
              <a:solidFill>
                <a:srgbClr val="0E406A"/>
              </a:solidFill>
            </a:endParaRPr>
          </a:p>
          <a:p>
            <a:pPr>
              <a:lnSpc>
                <a:spcPct val="100000"/>
              </a:lnSpc>
              <a:spcAft>
                <a:spcPts val="1000"/>
              </a:spcAft>
            </a:pPr>
            <a:r>
              <a:rPr lang="en-AU" sz="2200" noProof="0" dirty="0">
                <a:solidFill>
                  <a:srgbClr val="0E406A"/>
                </a:solidFill>
              </a:rPr>
              <a:t>RACGP and ACRRM members will be accredited with CPD hours automatically.</a:t>
            </a:r>
          </a:p>
        </p:txBody>
      </p:sp>
      <p:sp>
        <p:nvSpPr>
          <p:cNvPr id="2" name="Title 3">
            <a:extLst>
              <a:ext uri="{FF2B5EF4-FFF2-40B4-BE49-F238E27FC236}">
                <a16:creationId xmlns:a16="http://schemas.microsoft.com/office/drawing/2014/main" id="{2955D546-EB6E-A7A4-D16E-9AA8D36412D6}"/>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CPD hours</a:t>
            </a:r>
          </a:p>
        </p:txBody>
      </p:sp>
      <p:pic>
        <p:nvPicPr>
          <p:cNvPr id="4" name="Picture 3" descr="A green and white logo&#10;&#10;AI-generated content may be incorrect.">
            <a:extLst>
              <a:ext uri="{FF2B5EF4-FFF2-40B4-BE49-F238E27FC236}">
                <a16:creationId xmlns:a16="http://schemas.microsoft.com/office/drawing/2014/main" id="{4D166E79-8B3E-B576-C765-B618459855E7}"/>
              </a:ext>
            </a:extLst>
          </p:cNvPr>
          <p:cNvPicPr>
            <a:picLocks noChangeAspect="1"/>
          </p:cNvPicPr>
          <p:nvPr/>
        </p:nvPicPr>
        <p:blipFill>
          <a:blip r:embed="rId3"/>
          <a:stretch>
            <a:fillRect/>
          </a:stretch>
        </p:blipFill>
        <p:spPr>
          <a:xfrm>
            <a:off x="12327925" y="3873942"/>
            <a:ext cx="1296000" cy="1296000"/>
          </a:xfrm>
          <a:prstGeom prst="rect">
            <a:avLst/>
          </a:prstGeom>
        </p:spPr>
      </p:pic>
      <p:pic>
        <p:nvPicPr>
          <p:cNvPr id="6" name="Picture 5">
            <a:extLst>
              <a:ext uri="{FF2B5EF4-FFF2-40B4-BE49-F238E27FC236}">
                <a16:creationId xmlns:a16="http://schemas.microsoft.com/office/drawing/2014/main" id="{E7B67D12-3BEC-EAE0-029E-B5AC88B3E212}"/>
              </a:ext>
            </a:extLst>
          </p:cNvPr>
          <p:cNvPicPr>
            <a:picLocks noChangeAspect="1"/>
          </p:cNvPicPr>
          <p:nvPr/>
        </p:nvPicPr>
        <p:blipFill>
          <a:blip r:embed="rId4"/>
          <a:stretch>
            <a:fillRect/>
          </a:stretch>
        </p:blipFill>
        <p:spPr>
          <a:xfrm>
            <a:off x="11538634" y="1671606"/>
            <a:ext cx="2160000" cy="831600"/>
          </a:xfrm>
          <a:prstGeom prst="rect">
            <a:avLst/>
          </a:prstGeom>
        </p:spPr>
      </p:pic>
      <p:pic>
        <p:nvPicPr>
          <p:cNvPr id="9" name="Picture 8">
            <a:extLst>
              <a:ext uri="{FF2B5EF4-FFF2-40B4-BE49-F238E27FC236}">
                <a16:creationId xmlns:a16="http://schemas.microsoft.com/office/drawing/2014/main" id="{3A54C8D6-8E0F-554D-8A0F-63714B0E89EC}"/>
              </a:ext>
            </a:extLst>
          </p:cNvPr>
          <p:cNvPicPr>
            <a:picLocks noChangeAspect="1"/>
          </p:cNvPicPr>
          <p:nvPr/>
        </p:nvPicPr>
        <p:blipFill>
          <a:blip r:embed="rId5"/>
          <a:stretch>
            <a:fillRect/>
          </a:stretch>
        </p:blipFill>
        <p:spPr>
          <a:xfrm>
            <a:off x="11538634" y="2687845"/>
            <a:ext cx="2160000" cy="988200"/>
          </a:xfrm>
          <a:prstGeom prst="rect">
            <a:avLst/>
          </a:prstGeom>
        </p:spPr>
      </p:pic>
      <p:pic>
        <p:nvPicPr>
          <p:cNvPr id="10" name="Picture 9" descr="A circular logo with colorful designs&#10;&#10;AI-generated content may be incorrect.">
            <a:extLst>
              <a:ext uri="{FF2B5EF4-FFF2-40B4-BE49-F238E27FC236}">
                <a16:creationId xmlns:a16="http://schemas.microsoft.com/office/drawing/2014/main" id="{49ADA0DC-C4C6-D90A-E4EF-BA2AE8204AEA}"/>
              </a:ext>
            </a:extLst>
          </p:cNvPr>
          <p:cNvPicPr>
            <a:picLocks noChangeAspect="1"/>
          </p:cNvPicPr>
          <p:nvPr/>
        </p:nvPicPr>
        <p:blipFill>
          <a:blip r:embed="rId6"/>
          <a:stretch>
            <a:fillRect/>
          </a:stretch>
        </p:blipFill>
        <p:spPr>
          <a:xfrm>
            <a:off x="12402634" y="5367839"/>
            <a:ext cx="1296000" cy="1296000"/>
          </a:xfrm>
          <a:prstGeom prst="rect">
            <a:avLst/>
          </a:prstGeom>
        </p:spPr>
      </p:pic>
    </p:spTree>
    <p:extLst>
      <p:ext uri="{BB962C8B-B14F-4D97-AF65-F5344CB8AC3E}">
        <p14:creationId xmlns:p14="http://schemas.microsoft.com/office/powerpoint/2010/main" val="187942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99836-55C7-0E01-E8DC-894725A2E4C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7C595FB-81F5-735F-FB9E-FB04685B879F}"/>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Pre-knowledge check</a:t>
            </a:r>
          </a:p>
        </p:txBody>
      </p:sp>
      <p:pic>
        <p:nvPicPr>
          <p:cNvPr id="4" name="Picture 3" descr="A qr code with a red text&#10;&#10;AI-generated content may be incorrect.">
            <a:extLst>
              <a:ext uri="{FF2B5EF4-FFF2-40B4-BE49-F238E27FC236}">
                <a16:creationId xmlns:a16="http://schemas.microsoft.com/office/drawing/2014/main" id="{F0A2A4B0-54A6-B7D7-F4B9-42553559BA5C}"/>
              </a:ext>
            </a:extLst>
          </p:cNvPr>
          <p:cNvPicPr>
            <a:picLocks noChangeAspect="1"/>
          </p:cNvPicPr>
          <p:nvPr/>
        </p:nvPicPr>
        <p:blipFill>
          <a:blip r:embed="rId3"/>
          <a:stretch>
            <a:fillRect/>
          </a:stretch>
        </p:blipFill>
        <p:spPr>
          <a:xfrm>
            <a:off x="750496" y="1384498"/>
            <a:ext cx="6229151" cy="6229151"/>
          </a:xfrm>
          <a:prstGeom prst="rect">
            <a:avLst/>
          </a:prstGeom>
        </p:spPr>
      </p:pic>
    </p:spTree>
    <p:extLst>
      <p:ext uri="{BB962C8B-B14F-4D97-AF65-F5344CB8AC3E}">
        <p14:creationId xmlns:p14="http://schemas.microsoft.com/office/powerpoint/2010/main" val="1423636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78FE9-BF23-FFDE-66D7-A3CF9F23F5E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F8BE3B4-BF01-4CD8-3694-9F29BE8EBE4C}"/>
              </a:ext>
            </a:extLst>
          </p:cNvPr>
          <p:cNvSpPr txBox="1"/>
          <p:nvPr/>
        </p:nvSpPr>
        <p:spPr>
          <a:xfrm>
            <a:off x="1006475" y="1724025"/>
            <a:ext cx="8720849" cy="3057247"/>
          </a:xfrm>
          <a:prstGeom prst="rect">
            <a:avLst/>
          </a:prstGeom>
          <a:noFill/>
          <a:ln>
            <a:noFill/>
          </a:ln>
        </p:spPr>
        <p:txBody>
          <a:bodyPr wrap="square" rtlCol="0">
            <a:spAutoFit/>
          </a:bodyPr>
          <a:lstStyle/>
          <a:p>
            <a:pPr marL="457200" indent="-457200">
              <a:lnSpc>
                <a:spcPct val="100000"/>
              </a:lnSpc>
              <a:spcAft>
                <a:spcPts val="1000"/>
              </a:spcAft>
              <a:buFont typeface="+mj-lt"/>
              <a:buAutoNum type="arabicPeriod"/>
            </a:pPr>
            <a:r>
              <a:rPr lang="en-AU" sz="2200" noProof="0">
                <a:solidFill>
                  <a:srgbClr val="0E406A"/>
                </a:solidFill>
              </a:rPr>
              <a:t>Additional Measuring Outcomes CPD hours are available by completing the mini audit activity you started today at the workshop. Additional CPD hours will need to be self-logged.</a:t>
            </a:r>
          </a:p>
          <a:p>
            <a:pPr marL="457200" indent="-457200">
              <a:lnSpc>
                <a:spcPct val="100000"/>
              </a:lnSpc>
              <a:spcAft>
                <a:spcPts val="1000"/>
              </a:spcAft>
              <a:buFont typeface="+mj-lt"/>
              <a:buAutoNum type="arabicPeriod"/>
            </a:pPr>
            <a:endParaRPr lang="en-AU" sz="2200" noProof="0">
              <a:solidFill>
                <a:srgbClr val="0E406A"/>
              </a:solidFill>
            </a:endParaRPr>
          </a:p>
          <a:p>
            <a:pPr marL="457200" indent="-457200">
              <a:lnSpc>
                <a:spcPct val="100000"/>
              </a:lnSpc>
              <a:spcAft>
                <a:spcPts val="1000"/>
              </a:spcAft>
              <a:buFont typeface="+mj-lt"/>
              <a:buAutoNum type="arabicPeriod"/>
            </a:pPr>
            <a:r>
              <a:rPr lang="en-AU" sz="2200" noProof="0">
                <a:solidFill>
                  <a:srgbClr val="0E406A"/>
                </a:solidFill>
              </a:rPr>
              <a:t>In the following days, we will also email you with an optional two-part behaviour change activity to help you reflect on and enhance your clinical practice. Completing this activity will entitle you to self-log an additional 1 hour of Reviewing Performance CPD hours.</a:t>
            </a:r>
          </a:p>
        </p:txBody>
      </p:sp>
      <p:sp>
        <p:nvSpPr>
          <p:cNvPr id="2" name="Title 3">
            <a:extLst>
              <a:ext uri="{FF2B5EF4-FFF2-40B4-BE49-F238E27FC236}">
                <a16:creationId xmlns:a16="http://schemas.microsoft.com/office/drawing/2014/main" id="{89A71DFB-AEFD-AA20-5B43-C63F6FFDB99F}"/>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Additional post-workshop CPD available</a:t>
            </a:r>
          </a:p>
        </p:txBody>
      </p:sp>
      <p:pic>
        <p:nvPicPr>
          <p:cNvPr id="4" name="Picture 3" descr="A blue circle with a check mark and a white text&#10;&#10;AI-generated content may be incorrect.">
            <a:extLst>
              <a:ext uri="{FF2B5EF4-FFF2-40B4-BE49-F238E27FC236}">
                <a16:creationId xmlns:a16="http://schemas.microsoft.com/office/drawing/2014/main" id="{0061189B-DB77-278F-55EF-C71E42F05D46}"/>
              </a:ext>
            </a:extLst>
          </p:cNvPr>
          <p:cNvPicPr>
            <a:picLocks noChangeAspect="1"/>
          </p:cNvPicPr>
          <p:nvPr/>
        </p:nvPicPr>
        <p:blipFill>
          <a:blip r:embed="rId3"/>
          <a:stretch>
            <a:fillRect/>
          </a:stretch>
        </p:blipFill>
        <p:spPr>
          <a:xfrm>
            <a:off x="10743925" y="1724025"/>
            <a:ext cx="2880000" cy="2880000"/>
          </a:xfrm>
          <a:prstGeom prst="rect">
            <a:avLst/>
          </a:prstGeom>
        </p:spPr>
      </p:pic>
    </p:spTree>
    <p:extLst>
      <p:ext uri="{BB962C8B-B14F-4D97-AF65-F5344CB8AC3E}">
        <p14:creationId xmlns:p14="http://schemas.microsoft.com/office/powerpoint/2010/main" val="334255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5F0C6-4F1D-CBEF-38DB-2455C4DFCF5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61D3914-082B-9B00-37C5-1137ADE2D5A3}"/>
              </a:ext>
            </a:extLst>
          </p:cNvPr>
          <p:cNvSpPr txBox="1"/>
          <p:nvPr/>
        </p:nvSpPr>
        <p:spPr>
          <a:xfrm>
            <a:off x="1460836" y="5266486"/>
            <a:ext cx="11708725" cy="707886"/>
          </a:xfrm>
          <a:prstGeom prst="rect">
            <a:avLst/>
          </a:prstGeom>
          <a:noFill/>
          <a:ln>
            <a:noFill/>
          </a:ln>
        </p:spPr>
        <p:txBody>
          <a:bodyPr wrap="square" rtlCol="0">
            <a:spAutoFit/>
          </a:bodyPr>
          <a:lstStyle/>
          <a:p>
            <a:pPr algn="ctr">
              <a:spcAft>
                <a:spcPts val="1000"/>
              </a:spcAft>
            </a:pPr>
            <a:r>
              <a:rPr lang="en-AU" sz="4000" b="1" noProof="0">
                <a:solidFill>
                  <a:srgbClr val="CEDC00"/>
                </a:solidFill>
                <a:latin typeface="+mj-lt"/>
              </a:rPr>
              <a:t>gpex.com.au/nbcsp-education</a:t>
            </a:r>
          </a:p>
        </p:txBody>
      </p:sp>
      <p:sp>
        <p:nvSpPr>
          <p:cNvPr id="7" name="Title 3">
            <a:extLst>
              <a:ext uri="{FF2B5EF4-FFF2-40B4-BE49-F238E27FC236}">
                <a16:creationId xmlns:a16="http://schemas.microsoft.com/office/drawing/2014/main" id="{E38BB612-C1B1-D7D8-D8C0-52D4F2A969AA}"/>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pPr algn="ctr"/>
            <a:r>
              <a:rPr lang="en-AU" noProof="0">
                <a:solidFill>
                  <a:schemeClr val="bg1"/>
                </a:solidFill>
              </a:rPr>
              <a:t>National Bowel Cancer Screening Program Healthcare Provider Learning Hub</a:t>
            </a:r>
          </a:p>
        </p:txBody>
      </p:sp>
      <p:graphicFrame>
        <p:nvGraphicFramePr>
          <p:cNvPr id="2" name="Table 1">
            <a:extLst>
              <a:ext uri="{FF2B5EF4-FFF2-40B4-BE49-F238E27FC236}">
                <a16:creationId xmlns:a16="http://schemas.microsoft.com/office/drawing/2014/main" id="{5326168C-4E8E-2736-7276-ACE73D88FFC1}"/>
              </a:ext>
            </a:extLst>
          </p:cNvPr>
          <p:cNvGraphicFramePr>
            <a:graphicFrameLocks noGrp="1"/>
          </p:cNvGraphicFramePr>
          <p:nvPr>
            <p:extLst>
              <p:ext uri="{D42A27DB-BD31-4B8C-83A1-F6EECF244321}">
                <p14:modId xmlns:p14="http://schemas.microsoft.com/office/powerpoint/2010/main" val="1781539932"/>
              </p:ext>
            </p:extLst>
          </p:nvPr>
        </p:nvGraphicFramePr>
        <p:xfrm>
          <a:off x="1637022" y="4082157"/>
          <a:ext cx="11356356" cy="426720"/>
        </p:xfrm>
        <a:graphic>
          <a:graphicData uri="http://schemas.openxmlformats.org/drawingml/2006/table">
            <a:tbl>
              <a:tblPr firstRow="1" bandRow="1">
                <a:tableStyleId>{2D5ABB26-0587-4C30-8999-92F81FD0307C}</a:tableStyleId>
              </a:tblPr>
              <a:tblGrid>
                <a:gridCol w="2271600">
                  <a:extLst>
                    <a:ext uri="{9D8B030D-6E8A-4147-A177-3AD203B41FA5}">
                      <a16:colId xmlns:a16="http://schemas.microsoft.com/office/drawing/2014/main" val="1031016484"/>
                    </a:ext>
                  </a:extLst>
                </a:gridCol>
                <a:gridCol w="2271189">
                  <a:extLst>
                    <a:ext uri="{9D8B030D-6E8A-4147-A177-3AD203B41FA5}">
                      <a16:colId xmlns:a16="http://schemas.microsoft.com/office/drawing/2014/main" val="2934791493"/>
                    </a:ext>
                  </a:extLst>
                </a:gridCol>
                <a:gridCol w="2271189">
                  <a:extLst>
                    <a:ext uri="{9D8B030D-6E8A-4147-A177-3AD203B41FA5}">
                      <a16:colId xmlns:a16="http://schemas.microsoft.com/office/drawing/2014/main" val="2263237352"/>
                    </a:ext>
                  </a:extLst>
                </a:gridCol>
                <a:gridCol w="2271189">
                  <a:extLst>
                    <a:ext uri="{9D8B030D-6E8A-4147-A177-3AD203B41FA5}">
                      <a16:colId xmlns:a16="http://schemas.microsoft.com/office/drawing/2014/main" val="2012009708"/>
                    </a:ext>
                  </a:extLst>
                </a:gridCol>
                <a:gridCol w="2271189">
                  <a:extLst>
                    <a:ext uri="{9D8B030D-6E8A-4147-A177-3AD203B41FA5}">
                      <a16:colId xmlns:a16="http://schemas.microsoft.com/office/drawing/2014/main" val="1076548229"/>
                    </a:ext>
                  </a:extLst>
                </a:gridCol>
              </a:tblGrid>
              <a:tr h="370840">
                <a:tc>
                  <a:txBody>
                    <a:bodyPr/>
                    <a:lstStyle/>
                    <a:p>
                      <a:pPr algn="ctr"/>
                      <a:r>
                        <a:rPr lang="en-AU" sz="2200" b="0" noProof="0">
                          <a:solidFill>
                            <a:schemeClr val="bg1"/>
                          </a:solidFill>
                          <a:latin typeface="+mn-lt"/>
                        </a:rPr>
                        <a:t>Online courses</a:t>
                      </a:r>
                    </a:p>
                  </a:txBody>
                  <a:tcPr/>
                </a:tc>
                <a:tc>
                  <a:txBody>
                    <a:bodyPr/>
                    <a:lstStyle/>
                    <a:p>
                      <a:pPr algn="ctr"/>
                      <a:r>
                        <a:rPr lang="en-AU" sz="2200" b="0" noProof="0">
                          <a:solidFill>
                            <a:schemeClr val="bg1"/>
                          </a:solidFill>
                          <a:latin typeface="+mn-lt"/>
                        </a:rPr>
                        <a:t>Workshops</a:t>
                      </a:r>
                    </a:p>
                  </a:txBody>
                  <a:tcPr/>
                </a:tc>
                <a:tc>
                  <a:txBody>
                    <a:bodyPr/>
                    <a:lstStyle/>
                    <a:p>
                      <a:pPr algn="ctr"/>
                      <a:r>
                        <a:rPr lang="en-AU" sz="2200" b="0" noProof="0">
                          <a:solidFill>
                            <a:schemeClr val="bg1"/>
                          </a:solidFill>
                          <a:latin typeface="+mn-lt"/>
                        </a:rPr>
                        <a:t>Webinars</a:t>
                      </a:r>
                    </a:p>
                  </a:txBody>
                  <a:tcPr/>
                </a:tc>
                <a:tc>
                  <a:txBody>
                    <a:bodyPr/>
                    <a:lstStyle/>
                    <a:p>
                      <a:pPr algn="ctr"/>
                      <a:r>
                        <a:rPr lang="en-AU" sz="2200" b="0" noProof="0">
                          <a:solidFill>
                            <a:schemeClr val="bg1"/>
                          </a:solidFill>
                          <a:latin typeface="+mn-lt"/>
                        </a:rPr>
                        <a:t>Resources</a:t>
                      </a:r>
                    </a:p>
                  </a:txBody>
                  <a:tcPr/>
                </a:tc>
                <a:tc>
                  <a:txBody>
                    <a:bodyPr/>
                    <a:lstStyle/>
                    <a:p>
                      <a:pPr algn="ctr"/>
                      <a:r>
                        <a:rPr lang="en-AU" sz="2200" b="0" noProof="0">
                          <a:solidFill>
                            <a:schemeClr val="bg1"/>
                          </a:solidFill>
                          <a:latin typeface="+mn-lt"/>
                        </a:rPr>
                        <a:t>CPD-eligible</a:t>
                      </a:r>
                    </a:p>
                  </a:txBody>
                  <a:tcPr/>
                </a:tc>
                <a:extLst>
                  <a:ext uri="{0D108BD9-81ED-4DB2-BD59-A6C34878D82A}">
                    <a16:rowId xmlns:a16="http://schemas.microsoft.com/office/drawing/2014/main" val="3639982676"/>
                  </a:ext>
                </a:extLst>
              </a:tr>
            </a:tbl>
          </a:graphicData>
        </a:graphic>
      </p:graphicFrame>
      <p:grpSp>
        <p:nvGrpSpPr>
          <p:cNvPr id="17" name="Group 16">
            <a:extLst>
              <a:ext uri="{FF2B5EF4-FFF2-40B4-BE49-F238E27FC236}">
                <a16:creationId xmlns:a16="http://schemas.microsoft.com/office/drawing/2014/main" id="{9014B539-3FE4-51D4-38B0-AB394289728A}"/>
              </a:ext>
            </a:extLst>
          </p:cNvPr>
          <p:cNvGrpSpPr/>
          <p:nvPr/>
        </p:nvGrpSpPr>
        <p:grpSpPr>
          <a:xfrm>
            <a:off x="2345042" y="2963114"/>
            <a:ext cx="9940316" cy="864000"/>
            <a:chOff x="2203017" y="3738443"/>
            <a:chExt cx="9940316" cy="864000"/>
          </a:xfrm>
        </p:grpSpPr>
        <p:pic>
          <p:nvPicPr>
            <p:cNvPr id="4" name="Graphic 3" descr="Online meeting with solid fill">
              <a:extLst>
                <a:ext uri="{FF2B5EF4-FFF2-40B4-BE49-F238E27FC236}">
                  <a16:creationId xmlns:a16="http://schemas.microsoft.com/office/drawing/2014/main" id="{F2882841-A582-1BA3-39EB-43AA4E9394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3333" y="3738443"/>
              <a:ext cx="864000" cy="864000"/>
            </a:xfrm>
            <a:prstGeom prst="rect">
              <a:avLst/>
            </a:prstGeom>
          </p:spPr>
        </p:pic>
        <p:pic>
          <p:nvPicPr>
            <p:cNvPr id="8" name="Graphic 7" descr="Diploma with solid fill">
              <a:extLst>
                <a:ext uri="{FF2B5EF4-FFF2-40B4-BE49-F238E27FC236}">
                  <a16:creationId xmlns:a16="http://schemas.microsoft.com/office/drawing/2014/main" id="{45754949-7EB9-1BFF-BF3B-E951DAFD7C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9333" y="3738443"/>
              <a:ext cx="864000" cy="864000"/>
            </a:xfrm>
            <a:prstGeom prst="rect">
              <a:avLst/>
            </a:prstGeom>
          </p:spPr>
        </p:pic>
        <p:pic>
          <p:nvPicPr>
            <p:cNvPr id="10" name="Graphic 9" descr="List with solid fill">
              <a:extLst>
                <a:ext uri="{FF2B5EF4-FFF2-40B4-BE49-F238E27FC236}">
                  <a16:creationId xmlns:a16="http://schemas.microsoft.com/office/drawing/2014/main" id="{19F41B66-D095-AEA0-5CFA-1BC119D96C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11333" y="3738443"/>
              <a:ext cx="864000" cy="864000"/>
            </a:xfrm>
            <a:prstGeom prst="rect">
              <a:avLst/>
            </a:prstGeom>
          </p:spPr>
        </p:pic>
        <p:pic>
          <p:nvPicPr>
            <p:cNvPr id="12" name="Graphic 11" descr="Chat with solid fill">
              <a:extLst>
                <a:ext uri="{FF2B5EF4-FFF2-40B4-BE49-F238E27FC236}">
                  <a16:creationId xmlns:a16="http://schemas.microsoft.com/office/drawing/2014/main" id="{88C90C1F-3340-31E7-715D-EF431A8C2C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73175" y="3738443"/>
              <a:ext cx="864000" cy="864000"/>
            </a:xfrm>
            <a:prstGeom prst="rect">
              <a:avLst/>
            </a:prstGeom>
          </p:spPr>
        </p:pic>
        <p:pic>
          <p:nvPicPr>
            <p:cNvPr id="14" name="Graphic 13" descr="Internet with solid fill">
              <a:extLst>
                <a:ext uri="{FF2B5EF4-FFF2-40B4-BE49-F238E27FC236}">
                  <a16:creationId xmlns:a16="http://schemas.microsoft.com/office/drawing/2014/main" id="{FC1CC8C4-EEBE-9EE6-6238-53086AFDA0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03017" y="3738443"/>
              <a:ext cx="864000" cy="864000"/>
            </a:xfrm>
            <a:prstGeom prst="rect">
              <a:avLst/>
            </a:prstGeom>
          </p:spPr>
        </p:pic>
      </p:grpSp>
    </p:spTree>
    <p:extLst>
      <p:ext uri="{BB962C8B-B14F-4D97-AF65-F5344CB8AC3E}">
        <p14:creationId xmlns:p14="http://schemas.microsoft.com/office/powerpoint/2010/main" val="2581771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94E9642-989D-BFEF-D823-8292F613C826}"/>
              </a:ext>
            </a:extLst>
          </p:cNvPr>
          <p:cNvSpPr txBox="1"/>
          <p:nvPr/>
        </p:nvSpPr>
        <p:spPr>
          <a:xfrm>
            <a:off x="6535443" y="2910628"/>
            <a:ext cx="7077526" cy="2790572"/>
          </a:xfrm>
          <a:prstGeom prst="rect">
            <a:avLst/>
          </a:prstGeom>
          <a:noFill/>
        </p:spPr>
        <p:txBody>
          <a:bodyPr wrap="square" rtlCol="0">
            <a:spAutoFit/>
          </a:bodyPr>
          <a:lstStyle/>
          <a:p>
            <a:pPr>
              <a:lnSpc>
                <a:spcPct val="90000"/>
              </a:lnSpc>
            </a:pPr>
            <a:r>
              <a:rPr lang="en-US" sz="6480" b="1" dirty="0">
                <a:solidFill>
                  <a:schemeClr val="bg1"/>
                </a:solidFill>
                <a:latin typeface="Aptos" panose="020B0004020202020204" pitchFamily="34" charset="0"/>
              </a:rPr>
              <a:t>Trusted Quality Education</a:t>
            </a:r>
          </a:p>
          <a:p>
            <a:pPr>
              <a:lnSpc>
                <a:spcPct val="90000"/>
              </a:lnSpc>
            </a:pPr>
            <a:r>
              <a:rPr lang="en-US" sz="6480" b="1" dirty="0">
                <a:solidFill>
                  <a:srgbClr val="CEDC00"/>
                </a:solidFill>
                <a:latin typeface="Aptos" panose="020B0004020202020204" pitchFamily="34" charset="0"/>
              </a:rPr>
              <a:t>For Primary Care</a:t>
            </a:r>
          </a:p>
        </p:txBody>
      </p:sp>
    </p:spTree>
    <p:extLst>
      <p:ext uri="{BB962C8B-B14F-4D97-AF65-F5344CB8AC3E}">
        <p14:creationId xmlns:p14="http://schemas.microsoft.com/office/powerpoint/2010/main" val="418071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03B0B-9DF2-B875-06B3-650C5413F5D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8193818-0F06-821B-C15F-9FF5BB2470A1}"/>
              </a:ext>
            </a:extLst>
          </p:cNvPr>
          <p:cNvSpPr txBox="1">
            <a:spLocks/>
          </p:cNvSpPr>
          <p:nvPr/>
        </p:nvSpPr>
        <p:spPr>
          <a:xfrm>
            <a:off x="1006475" y="615951"/>
            <a:ext cx="12617450" cy="806450"/>
          </a:xfrm>
          <a:prstGeom prst="rect">
            <a:avLst/>
          </a:prstGeom>
        </p:spPr>
        <p:txBody>
          <a:bodyPr lIns="91440" tIns="45720" rIns="91440" bIns="45720" anchor="t"/>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Presenter introduction</a:t>
            </a:r>
          </a:p>
          <a:p>
            <a:endParaRPr lang="en-AU" noProof="0"/>
          </a:p>
          <a:p>
            <a:pPr>
              <a:spcBef>
                <a:spcPts val="0"/>
              </a:spcBef>
              <a:spcAft>
                <a:spcPts val="1000"/>
              </a:spcAft>
            </a:pPr>
            <a:endParaRPr lang="en-AU" sz="2200" noProof="0">
              <a:latin typeface="Segoe UI"/>
              <a:cs typeface="Segoe UI"/>
            </a:endParaRPr>
          </a:p>
          <a:p>
            <a:endParaRPr lang="en-AU" noProof="0"/>
          </a:p>
          <a:p>
            <a:endParaRPr lang="en-AU" noProof="0"/>
          </a:p>
        </p:txBody>
      </p:sp>
      <p:sp>
        <p:nvSpPr>
          <p:cNvPr id="3" name="TextBox 2">
            <a:extLst>
              <a:ext uri="{FF2B5EF4-FFF2-40B4-BE49-F238E27FC236}">
                <a16:creationId xmlns:a16="http://schemas.microsoft.com/office/drawing/2014/main" id="{22CFEC7C-3570-9C55-764E-3E5BA027E764}"/>
              </a:ext>
            </a:extLst>
          </p:cNvPr>
          <p:cNvSpPr txBox="1"/>
          <p:nvPr/>
        </p:nvSpPr>
        <p:spPr>
          <a:xfrm>
            <a:off x="1006475" y="1724025"/>
            <a:ext cx="8910035" cy="3395801"/>
          </a:xfrm>
          <a:prstGeom prst="rect">
            <a:avLst/>
          </a:prstGeom>
          <a:noFill/>
          <a:ln>
            <a:noFill/>
          </a:ln>
        </p:spPr>
        <p:txBody>
          <a:bodyPr wrap="square" lIns="91440" tIns="45720" rIns="91440" bIns="45720" rtlCol="0" anchor="t">
            <a:spAutoFit/>
          </a:bodyPr>
          <a:lstStyle/>
          <a:p>
            <a:pPr>
              <a:lnSpc>
                <a:spcPct val="100000"/>
              </a:lnSpc>
              <a:spcAft>
                <a:spcPts val="1000"/>
              </a:spcAft>
            </a:pPr>
            <a:r>
              <a:rPr lang="en-AU" sz="2200" noProof="0">
                <a:solidFill>
                  <a:srgbClr val="0E406A"/>
                </a:solidFill>
              </a:rPr>
              <a:t>Dr. Alireza Ahmadvand, MD, PhD, FRACGP, is a leading General Practitioner, Associate Professor, and medical researcher specialising in primary care, epidemiology, and digital health.</a:t>
            </a:r>
          </a:p>
          <a:p>
            <a:pPr>
              <a:lnSpc>
                <a:spcPct val="100000"/>
              </a:lnSpc>
              <a:spcAft>
                <a:spcPts val="1000"/>
              </a:spcAft>
            </a:pPr>
            <a:endParaRPr lang="en-AU" sz="2200" noProof="0">
              <a:solidFill>
                <a:srgbClr val="0E406A"/>
              </a:solidFill>
            </a:endParaRPr>
          </a:p>
          <a:p>
            <a:pPr>
              <a:spcAft>
                <a:spcPts val="1000"/>
              </a:spcAft>
            </a:pPr>
            <a:r>
              <a:rPr lang="en-AU" sz="2200" noProof="0">
                <a:solidFill>
                  <a:srgbClr val="0E406A"/>
                </a:solidFill>
              </a:rPr>
              <a:t>Currently,  Associate Professor at Griffith University’s School of Medicine and Dentistry, focusing on medical education and research.</a:t>
            </a:r>
            <a:r>
              <a:rPr lang="en-AU" sz="2200" noProof="0">
                <a:solidFill>
                  <a:srgbClr val="0E406A"/>
                </a:solidFill>
                <a:ea typeface="+mn-lt"/>
                <a:cs typeface="+mn-lt"/>
              </a:rPr>
              <a:t> Clinically, Alireza works as a Senior Medical Officer and GP with Special Interest in Gastroenterology at Princess Alexandra Hospital in Brisbane, and as a GP at Our GP Complex Spring Hill.</a:t>
            </a:r>
            <a:endParaRPr lang="en-AU" sz="2200" noProof="0">
              <a:solidFill>
                <a:srgbClr val="0E406A"/>
              </a:solidFill>
            </a:endParaRPr>
          </a:p>
        </p:txBody>
      </p:sp>
      <p:pic>
        <p:nvPicPr>
          <p:cNvPr id="7" name="Picture 6">
            <a:extLst>
              <a:ext uri="{FF2B5EF4-FFF2-40B4-BE49-F238E27FC236}">
                <a16:creationId xmlns:a16="http://schemas.microsoft.com/office/drawing/2014/main" id="{AB62C639-DF6F-1EA1-6AC9-84DD6A12F32A}"/>
              </a:ext>
            </a:extLst>
          </p:cNvPr>
          <p:cNvPicPr>
            <a:picLocks noChangeAspect="1"/>
          </p:cNvPicPr>
          <p:nvPr/>
        </p:nvPicPr>
        <p:blipFill>
          <a:blip r:embed="rId3"/>
          <a:stretch>
            <a:fillRect/>
          </a:stretch>
        </p:blipFill>
        <p:spPr>
          <a:xfrm>
            <a:off x="11103925" y="1724025"/>
            <a:ext cx="2520000" cy="2520000"/>
          </a:xfrm>
          <a:prstGeom prst="rect">
            <a:avLst/>
          </a:prstGeom>
        </p:spPr>
      </p:pic>
    </p:spTree>
    <p:extLst>
      <p:ext uri="{BB962C8B-B14F-4D97-AF65-F5344CB8AC3E}">
        <p14:creationId xmlns:p14="http://schemas.microsoft.com/office/powerpoint/2010/main" val="136582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EFF4B-7D2D-A0C2-E390-76230099BED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970414C-A7EC-2024-2AC4-602D35E5733C}"/>
              </a:ext>
            </a:extLst>
          </p:cNvPr>
          <p:cNvSpPr txBox="1"/>
          <p:nvPr/>
        </p:nvSpPr>
        <p:spPr>
          <a:xfrm>
            <a:off x="1006475" y="1724025"/>
            <a:ext cx="12617450" cy="2764859"/>
          </a:xfrm>
          <a:prstGeom prst="rect">
            <a:avLst/>
          </a:prstGeom>
          <a:noFill/>
          <a:ln>
            <a:noFill/>
          </a:ln>
        </p:spPr>
        <p:txBody>
          <a:bodyPr wrap="square" lIns="91440" tIns="45720" rIns="91440" bIns="45720" rtlCol="0" anchor="t">
            <a:spAutoFit/>
          </a:bodyPr>
          <a:lstStyle/>
          <a:p>
            <a:pPr marL="457200" indent="-457200">
              <a:lnSpc>
                <a:spcPct val="100000"/>
              </a:lnSpc>
              <a:spcAft>
                <a:spcPts val="1000"/>
              </a:spcAft>
              <a:buAutoNum type="arabicPeriod"/>
            </a:pPr>
            <a:r>
              <a:rPr lang="en-AU" sz="2200" noProof="0" dirty="0">
                <a:solidFill>
                  <a:schemeClr val="bg1"/>
                </a:solidFill>
              </a:rPr>
              <a:t>Overview of the National Bowel Cancer Screening Program (NBCSP)</a:t>
            </a:r>
          </a:p>
          <a:p>
            <a:pPr marL="457200" indent="-457200">
              <a:spcAft>
                <a:spcPts val="1000"/>
              </a:spcAft>
              <a:buAutoNum type="arabicPeriod"/>
            </a:pPr>
            <a:r>
              <a:rPr lang="en-AU" sz="2200" noProof="0" dirty="0">
                <a:solidFill>
                  <a:schemeClr val="bg1"/>
                </a:solidFill>
              </a:rPr>
              <a:t>National Cancer Screening Register</a:t>
            </a:r>
          </a:p>
          <a:p>
            <a:pPr marL="457200" indent="-457200">
              <a:spcAft>
                <a:spcPts val="1000"/>
              </a:spcAft>
              <a:buAutoNum type="arabicPeriod"/>
            </a:pPr>
            <a:r>
              <a:rPr lang="en-AU" sz="2200" noProof="0" dirty="0">
                <a:solidFill>
                  <a:schemeClr val="bg1"/>
                </a:solidFill>
              </a:rPr>
              <a:t>Summary of the Alternative Access to Kits Model</a:t>
            </a:r>
          </a:p>
          <a:p>
            <a:pPr marL="457200" indent="-457200">
              <a:lnSpc>
                <a:spcPct val="100000"/>
              </a:lnSpc>
              <a:spcAft>
                <a:spcPts val="1000"/>
              </a:spcAft>
              <a:buAutoNum type="arabicPeriod"/>
            </a:pPr>
            <a:r>
              <a:rPr lang="en-AU" sz="2200" noProof="0" dirty="0">
                <a:solidFill>
                  <a:schemeClr val="bg1"/>
                </a:solidFill>
              </a:rPr>
              <a:t>Under screened populations</a:t>
            </a:r>
          </a:p>
          <a:p>
            <a:pPr marL="914400" lvl="1" indent="-457200">
              <a:spcAft>
                <a:spcPts val="1000"/>
              </a:spcAft>
              <a:buFont typeface="Arial" panose="020B0604020202020204" pitchFamily="34" charset="0"/>
              <a:buChar char="•"/>
            </a:pPr>
            <a:r>
              <a:rPr lang="en-AU" sz="2200" noProof="0" dirty="0">
                <a:solidFill>
                  <a:schemeClr val="bg1"/>
                </a:solidFill>
              </a:rPr>
              <a:t>Case studies – small group discussion</a:t>
            </a:r>
          </a:p>
          <a:p>
            <a:pPr marL="457200" indent="-457200">
              <a:spcAft>
                <a:spcPts val="1000"/>
              </a:spcAft>
              <a:buAutoNum type="arabicPeriod"/>
            </a:pPr>
            <a:r>
              <a:rPr lang="en-AU" sz="2200" dirty="0">
                <a:solidFill>
                  <a:schemeClr val="bg1"/>
                </a:solidFill>
              </a:rPr>
              <a:t>Guided mini audit activity </a:t>
            </a:r>
            <a:endParaRPr lang="en-AU" sz="2200" noProof="0" dirty="0">
              <a:solidFill>
                <a:schemeClr val="bg1"/>
              </a:solidFill>
            </a:endParaRPr>
          </a:p>
        </p:txBody>
      </p:sp>
      <p:sp>
        <p:nvSpPr>
          <p:cNvPr id="7" name="Title 3">
            <a:extLst>
              <a:ext uri="{FF2B5EF4-FFF2-40B4-BE49-F238E27FC236}">
                <a16:creationId xmlns:a16="http://schemas.microsoft.com/office/drawing/2014/main" id="{48C46D6F-6062-98DD-1F7D-D7255E2DB4AB}"/>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solidFill>
                  <a:schemeClr val="bg1"/>
                </a:solidFill>
              </a:rPr>
              <a:t>Overview of workshop</a:t>
            </a:r>
          </a:p>
        </p:txBody>
      </p:sp>
    </p:spTree>
    <p:extLst>
      <p:ext uri="{BB962C8B-B14F-4D97-AF65-F5344CB8AC3E}">
        <p14:creationId xmlns:p14="http://schemas.microsoft.com/office/powerpoint/2010/main" val="63735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3CB9C-7E25-0240-942B-3E0EB9D8A12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0AD5B27-CB70-0FCB-7F64-03085E5C42B7}"/>
              </a:ext>
            </a:extLst>
          </p:cNvPr>
          <p:cNvSpPr txBox="1"/>
          <p:nvPr/>
        </p:nvSpPr>
        <p:spPr>
          <a:xfrm>
            <a:off x="1006475" y="1404714"/>
            <a:ext cx="12617450" cy="769441"/>
          </a:xfrm>
          <a:prstGeom prst="rect">
            <a:avLst/>
          </a:prstGeom>
          <a:noFill/>
          <a:ln>
            <a:noFill/>
          </a:ln>
        </p:spPr>
        <p:txBody>
          <a:bodyPr wrap="square" rtlCol="0">
            <a:spAutoFit/>
          </a:bodyPr>
          <a:lstStyle/>
          <a:p>
            <a:pPr>
              <a:lnSpc>
                <a:spcPct val="100000"/>
              </a:lnSpc>
              <a:spcAft>
                <a:spcPts val="1000"/>
              </a:spcAft>
            </a:pPr>
            <a:r>
              <a:rPr lang="en-AU" sz="2200" noProof="0" dirty="0">
                <a:solidFill>
                  <a:srgbClr val="0E406A"/>
                </a:solidFill>
              </a:rPr>
              <a:t>Australia’s most commonly diagnosed cancers and most common cases of cancer-related deaths in 2025, persons, all ages.</a:t>
            </a:r>
          </a:p>
        </p:txBody>
      </p:sp>
      <p:sp>
        <p:nvSpPr>
          <p:cNvPr id="2" name="Title 3">
            <a:extLst>
              <a:ext uri="{FF2B5EF4-FFF2-40B4-BE49-F238E27FC236}">
                <a16:creationId xmlns:a16="http://schemas.microsoft.com/office/drawing/2014/main" id="{DD0793B0-B838-4850-EF35-7BBB3AE4D0BC}"/>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Colorectal cancer in Australia</a:t>
            </a:r>
          </a:p>
        </p:txBody>
      </p:sp>
      <p:pic>
        <p:nvPicPr>
          <p:cNvPr id="4" name="Graphic 3">
            <a:extLst>
              <a:ext uri="{FF2B5EF4-FFF2-40B4-BE49-F238E27FC236}">
                <a16:creationId xmlns:a16="http://schemas.microsoft.com/office/drawing/2014/main" id="{61136377-5BD5-92EC-FA0A-2B9B37912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0544" y="2134399"/>
            <a:ext cx="10629311" cy="4932000"/>
          </a:xfrm>
          <a:prstGeom prst="rect">
            <a:avLst/>
          </a:prstGeom>
        </p:spPr>
      </p:pic>
    </p:spTree>
    <p:extLst>
      <p:ext uri="{BB962C8B-B14F-4D97-AF65-F5344CB8AC3E}">
        <p14:creationId xmlns:p14="http://schemas.microsoft.com/office/powerpoint/2010/main" val="311994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0B3EA-E59B-91A1-7C15-53E28E425E8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CD009F9-3790-2F3B-F788-0847D666A9DB}"/>
              </a:ext>
            </a:extLst>
          </p:cNvPr>
          <p:cNvSpPr txBox="1"/>
          <p:nvPr/>
        </p:nvSpPr>
        <p:spPr>
          <a:xfrm>
            <a:off x="1006475" y="1404714"/>
            <a:ext cx="12617450" cy="430887"/>
          </a:xfrm>
          <a:prstGeom prst="rect">
            <a:avLst/>
          </a:prstGeom>
          <a:noFill/>
          <a:ln>
            <a:noFill/>
          </a:ln>
        </p:spPr>
        <p:txBody>
          <a:bodyPr wrap="square" rtlCol="0">
            <a:spAutoFit/>
          </a:bodyPr>
          <a:lstStyle/>
          <a:p>
            <a:pPr>
              <a:lnSpc>
                <a:spcPct val="100000"/>
              </a:lnSpc>
              <a:spcAft>
                <a:spcPts val="1000"/>
              </a:spcAft>
            </a:pPr>
            <a:r>
              <a:rPr lang="en-AU" sz="2200" noProof="0">
                <a:solidFill>
                  <a:srgbClr val="0E406A"/>
                </a:solidFill>
              </a:rPr>
              <a:t>5-year relative survival for selected cancer groups by stage.</a:t>
            </a:r>
          </a:p>
        </p:txBody>
      </p:sp>
      <p:sp>
        <p:nvSpPr>
          <p:cNvPr id="2" name="Title 3">
            <a:extLst>
              <a:ext uri="{FF2B5EF4-FFF2-40B4-BE49-F238E27FC236}">
                <a16:creationId xmlns:a16="http://schemas.microsoft.com/office/drawing/2014/main" id="{3E04D2A6-4BAA-A5C5-0032-327ECA942C91}"/>
              </a:ext>
            </a:extLst>
          </p:cNvPr>
          <p:cNvSpPr txBox="1">
            <a:spLocks/>
          </p:cNvSpPr>
          <p:nvPr/>
        </p:nvSpPr>
        <p:spPr>
          <a:xfrm>
            <a:off x="1006475" y="615951"/>
            <a:ext cx="12617450" cy="806450"/>
          </a:xfrm>
          <a:prstGeom prst="rect">
            <a:avLst/>
          </a:prstGeom>
        </p:spPr>
        <p:txBody>
          <a:bodyPr/>
          <a:lstStyle>
            <a:lvl1pPr algn="l" defTabSz="914400" rtl="0" eaLnBrk="1" latinLnBrk="0" hangingPunct="1">
              <a:spcBef>
                <a:spcPct val="0"/>
              </a:spcBef>
              <a:buNone/>
              <a:defRPr sz="4400" kern="1200">
                <a:solidFill>
                  <a:srgbClr val="0E406A"/>
                </a:solidFill>
                <a:latin typeface="+mj-lt"/>
                <a:ea typeface="+mj-ea"/>
                <a:cs typeface="+mj-cs"/>
              </a:defRPr>
            </a:lvl1pPr>
          </a:lstStyle>
          <a:p>
            <a:r>
              <a:rPr lang="en-AU" noProof="0"/>
              <a:t>Early detection is key to survival</a:t>
            </a:r>
          </a:p>
        </p:txBody>
      </p:sp>
      <p:pic>
        <p:nvPicPr>
          <p:cNvPr id="5" name="Picture 4" descr="A graph of different colored columns&#10;&#10;AI-generated content may be incorrect.">
            <a:extLst>
              <a:ext uri="{FF2B5EF4-FFF2-40B4-BE49-F238E27FC236}">
                <a16:creationId xmlns:a16="http://schemas.microsoft.com/office/drawing/2014/main" id="{69ED4DDF-CBF7-7E9E-F5BC-E4E553C6EDFA}"/>
              </a:ext>
            </a:extLst>
          </p:cNvPr>
          <p:cNvPicPr>
            <a:picLocks noChangeAspect="1"/>
          </p:cNvPicPr>
          <p:nvPr/>
        </p:nvPicPr>
        <p:blipFill>
          <a:blip r:embed="rId3"/>
          <a:stretch>
            <a:fillRect/>
          </a:stretch>
        </p:blipFill>
        <p:spPr>
          <a:xfrm>
            <a:off x="1006474" y="1793598"/>
            <a:ext cx="9941833" cy="4967514"/>
          </a:xfrm>
          <a:prstGeom prst="rect">
            <a:avLst/>
          </a:prstGeom>
        </p:spPr>
      </p:pic>
      <p:sp>
        <p:nvSpPr>
          <p:cNvPr id="6" name="TextBox 5">
            <a:extLst>
              <a:ext uri="{FF2B5EF4-FFF2-40B4-BE49-F238E27FC236}">
                <a16:creationId xmlns:a16="http://schemas.microsoft.com/office/drawing/2014/main" id="{2B8394D0-30B8-6741-0AE3-65864FD66FFF}"/>
              </a:ext>
            </a:extLst>
          </p:cNvPr>
          <p:cNvSpPr txBox="1"/>
          <p:nvPr/>
        </p:nvSpPr>
        <p:spPr>
          <a:xfrm>
            <a:off x="1006474" y="6719109"/>
            <a:ext cx="12617450" cy="584775"/>
          </a:xfrm>
          <a:prstGeom prst="rect">
            <a:avLst/>
          </a:prstGeom>
          <a:noFill/>
          <a:ln>
            <a:noFill/>
          </a:ln>
        </p:spPr>
        <p:txBody>
          <a:bodyPr wrap="square" rtlCol="0">
            <a:spAutoFit/>
          </a:bodyPr>
          <a:lstStyle/>
          <a:p>
            <a:pPr>
              <a:lnSpc>
                <a:spcPct val="100000"/>
              </a:lnSpc>
              <a:spcAft>
                <a:spcPts val="1000"/>
              </a:spcAft>
            </a:pPr>
            <a:r>
              <a:rPr lang="en-AU" sz="1600" noProof="0">
                <a:solidFill>
                  <a:srgbClr val="0E406A"/>
                </a:solidFill>
              </a:rPr>
              <a:t>Persons (Colorectal, Lung, Melanoma), Males (Prostate), </a:t>
            </a:r>
            <a:br>
              <a:rPr lang="en-AU" sz="1600" noProof="0">
                <a:solidFill>
                  <a:srgbClr val="0E406A"/>
                </a:solidFill>
              </a:rPr>
            </a:br>
            <a:r>
              <a:rPr lang="en-AU" sz="1600" noProof="0">
                <a:solidFill>
                  <a:srgbClr val="0E406A"/>
                </a:solidFill>
              </a:rPr>
              <a:t>Females (Breast), all ages, 2011-2016</a:t>
            </a:r>
          </a:p>
        </p:txBody>
      </p:sp>
    </p:spTree>
    <p:extLst>
      <p:ext uri="{BB962C8B-B14F-4D97-AF65-F5344CB8AC3E}">
        <p14:creationId xmlns:p14="http://schemas.microsoft.com/office/powerpoint/2010/main" val="2081177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ide 2">
      <a:majorFont>
        <a:latin typeface="Proxima Nova"/>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5C4880F51DE4DB14B014EB04E3DB2" ma:contentTypeVersion="12" ma:contentTypeDescription="Create a new document." ma:contentTypeScope="" ma:versionID="36786788be2a2bf7dd6f2aeeb9d995f9">
  <xsd:schema xmlns:xsd="http://www.w3.org/2001/XMLSchema" xmlns:xs="http://www.w3.org/2001/XMLSchema" xmlns:p="http://schemas.microsoft.com/office/2006/metadata/properties" xmlns:ns2="cd371a0a-55f0-4f37-83cc-2632a403c7e1" xmlns:ns3="4e9b2324-96e8-4a8a-bd14-6c6afbb5eaed" targetNamespace="http://schemas.microsoft.com/office/2006/metadata/properties" ma:root="true" ma:fieldsID="6bf02b7a51047e8abca67c050fb13ed6" ns2:_="" ns3:_="">
    <xsd:import namespace="cd371a0a-55f0-4f37-83cc-2632a403c7e1"/>
    <xsd:import namespace="4e9b2324-96e8-4a8a-bd14-6c6afbb5ea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71a0a-55f0-4f37-83cc-2632a403c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cab3af2-5806-4a33-bb21-08f445ebd6f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b2324-96e8-4a8a-bd14-6c6afbb5eae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215eb75-f4d6-43a0-a372-31d5d63d7eae}" ma:internalName="TaxCatchAll" ma:showField="CatchAllData" ma:web="4e9b2324-96e8-4a8a-bd14-6c6afbb5ea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e9b2324-96e8-4a8a-bd14-6c6afbb5eaed" xsi:nil="true"/>
    <lcf76f155ced4ddcb4097134ff3c332f xmlns="cd371a0a-55f0-4f37-83cc-2632a403c7e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1A57D-001D-4982-805E-B999E384F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371a0a-55f0-4f37-83cc-2632a403c7e1"/>
    <ds:schemaRef ds:uri="4e9b2324-96e8-4a8a-bd14-6c6afbb5ea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23FD1-471A-4D82-9F51-9ED87865661A}">
  <ds:schemaRefs>
    <ds:schemaRef ds:uri="29d96d0e-e133-4b47-83df-43adca3dbbf0"/>
    <ds:schemaRef ds:uri="66b7761a-3043-4458-9e2e-efdcb09027f1"/>
    <ds:schemaRef ds:uri="b43c2291-e1b6-47ff-a130-ab60a193957d"/>
    <ds:schemaRef ds:uri="e677cc4e-2121-401c-a55a-6d4f0eb5b5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e9b2324-96e8-4a8a-bd14-6c6afbb5eaed"/>
    <ds:schemaRef ds:uri="cd371a0a-55f0-4f37-83cc-2632a403c7e1"/>
  </ds:schemaRefs>
</ds:datastoreItem>
</file>

<file path=customXml/itemProps3.xml><?xml version="1.0" encoding="utf-8"?>
<ds:datastoreItem xmlns:ds="http://schemas.openxmlformats.org/officeDocument/2006/customXml" ds:itemID="{4DA3266B-7C16-4996-8DA3-2184C48E6A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631</TotalTime>
  <Words>9440</Words>
  <Application>Microsoft Office PowerPoint</Application>
  <PresentationFormat>Custom</PresentationFormat>
  <Paragraphs>621</Paragraphs>
  <Slides>52</Slides>
  <Notes>50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Courier New</vt:lpstr>
      <vt:lpstr>Segoe UI</vt:lpstr>
      <vt:lpstr>Calibri</vt:lpstr>
      <vt:lpstr>Aptos</vt:lpstr>
      <vt:lpstr>Proxima Nova</vt:lpstr>
      <vt:lpstr>Arial</vt:lpstr>
      <vt:lpstr>Montserrat</vt:lpstr>
      <vt:lpstr>Museo Slab 900</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Lizzy Ralph</cp:lastModifiedBy>
  <cp:revision>124</cp:revision>
  <dcterms:created xsi:type="dcterms:W3CDTF">2025-01-29T12:50:38Z</dcterms:created>
  <dcterms:modified xsi:type="dcterms:W3CDTF">2026-01-21T03:00:50Z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0x0101009625C4880F51DE4DB14B014EB04E3DB2</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